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  <p:sldMasterId id="2147483762" r:id="rId2"/>
    <p:sldMasterId id="2147483763" r:id="rId3"/>
    <p:sldMasterId id="2147483764" r:id="rId4"/>
    <p:sldMasterId id="2147483765" r:id="rId5"/>
  </p:sldMasterIdLst>
  <p:notesMasterIdLst>
    <p:notesMasterId r:id="rId90"/>
  </p:notesMasterIdLst>
  <p:sldIdLst>
    <p:sldId id="256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77" r:id="rId18"/>
    <p:sldId id="364" r:id="rId19"/>
    <p:sldId id="365" r:id="rId20"/>
    <p:sldId id="366" r:id="rId21"/>
    <p:sldId id="367" r:id="rId22"/>
    <p:sldId id="368" r:id="rId23"/>
    <p:sldId id="369" r:id="rId24"/>
    <p:sldId id="370" r:id="rId25"/>
    <p:sldId id="378" r:id="rId26"/>
    <p:sldId id="371" r:id="rId27"/>
    <p:sldId id="372" r:id="rId28"/>
    <p:sldId id="345" r:id="rId29"/>
    <p:sldId id="346" r:id="rId30"/>
    <p:sldId id="258" r:id="rId31"/>
    <p:sldId id="260" r:id="rId32"/>
    <p:sldId id="379" r:id="rId33"/>
    <p:sldId id="259" r:id="rId34"/>
    <p:sldId id="261" r:id="rId35"/>
    <p:sldId id="263" r:id="rId36"/>
    <p:sldId id="262" r:id="rId37"/>
    <p:sldId id="264" r:id="rId38"/>
    <p:sldId id="265" r:id="rId39"/>
    <p:sldId id="266" r:id="rId40"/>
    <p:sldId id="267" r:id="rId41"/>
    <p:sldId id="268" r:id="rId42"/>
    <p:sldId id="292" r:id="rId43"/>
    <p:sldId id="269" r:id="rId44"/>
    <p:sldId id="270" r:id="rId45"/>
    <p:sldId id="271" r:id="rId46"/>
    <p:sldId id="373" r:id="rId47"/>
    <p:sldId id="274" r:id="rId48"/>
    <p:sldId id="273" r:id="rId49"/>
    <p:sldId id="275" r:id="rId50"/>
    <p:sldId id="272" r:id="rId51"/>
    <p:sldId id="374" r:id="rId52"/>
    <p:sldId id="276" r:id="rId53"/>
    <p:sldId id="277" r:id="rId54"/>
    <p:sldId id="278" r:id="rId55"/>
    <p:sldId id="279" r:id="rId56"/>
    <p:sldId id="281" r:id="rId57"/>
    <p:sldId id="280" r:id="rId58"/>
    <p:sldId id="282" r:id="rId59"/>
    <p:sldId id="284" r:id="rId60"/>
    <p:sldId id="285" r:id="rId61"/>
    <p:sldId id="286" r:id="rId62"/>
    <p:sldId id="287" r:id="rId63"/>
    <p:sldId id="289" r:id="rId64"/>
    <p:sldId id="288" r:id="rId65"/>
    <p:sldId id="290" r:id="rId66"/>
    <p:sldId id="380" r:id="rId67"/>
    <p:sldId id="291" r:id="rId68"/>
    <p:sldId id="381" r:id="rId69"/>
    <p:sldId id="382" r:id="rId70"/>
    <p:sldId id="295" r:id="rId71"/>
    <p:sldId id="296" r:id="rId72"/>
    <p:sldId id="297" r:id="rId73"/>
    <p:sldId id="298" r:id="rId74"/>
    <p:sldId id="299" r:id="rId75"/>
    <p:sldId id="300" r:id="rId76"/>
    <p:sldId id="384" r:id="rId77"/>
    <p:sldId id="383" r:id="rId78"/>
    <p:sldId id="303" r:id="rId79"/>
    <p:sldId id="302" r:id="rId80"/>
    <p:sldId id="304" r:id="rId81"/>
    <p:sldId id="375" r:id="rId82"/>
    <p:sldId id="385" r:id="rId83"/>
    <p:sldId id="305" r:id="rId84"/>
    <p:sldId id="306" r:id="rId85"/>
    <p:sldId id="308" r:id="rId86"/>
    <p:sldId id="307" r:id="rId87"/>
    <p:sldId id="309" r:id="rId88"/>
    <p:sldId id="310" r:id="rId89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82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5.xml"/><Relationship Id="rId90" Type="http://schemas.openxmlformats.org/officeDocument/2006/relationships/notesMaster" Target="notesMasters/notesMaster1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Header Placeholder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EDE477-1028-407B-B1BE-2D4C4CF9EC07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148" name="Slide Image Placeholder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Notes Placeholder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altLang="en-US" smtClean="0"/>
          </a:p>
        </p:txBody>
      </p:sp>
      <p:sp>
        <p:nvSpPr>
          <p:cNvPr id="6150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51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AD21D29-F691-42F9-A473-4A94C50469AE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7004820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21D29-F691-42F9-A473-4A94C50469AE}" type="slidenum">
              <a:rPr lang="sr-Latn-CS" smtClean="0"/>
              <a:pPr/>
              <a:t>65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834257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B68B37-B4B7-42E3-9C19-05379B9101F3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9DD6E-5666-4DCE-982D-1750C8E5E70B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224665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0148D-F5F0-47B9-B1A9-8534824681C8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E41F1-A359-4F2E-93FA-1B8DF89244E2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59602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995378-6125-4F74-909E-53053E76D02C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A215A-84EB-46C0-AB96-A993B4B4A12B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676433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499733-4F77-48A9-BDE3-DB27A3CC0638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C36A4-73CE-498A-B38A-B5263F38911A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4816269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6DD525-2602-4F0E-A6DB-DE36A700B534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B411C2-FC49-4647-88C6-F324BD0F71EC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070598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A133A5-DEB7-4740-AA4B-802135F0CD88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07FE0-5327-43DC-8DA1-9C2FBBD27262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075824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CAE1AA-33AC-4252-AA16-3E963524127C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85C64-9CAE-4E94-A53E-B282D0A8FF46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614190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50FB52-A23A-4579-B937-6EB44BD9A8BE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4E953-F8F9-4E7C-89B5-52382883E94B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5908259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67D4B-FD9F-4BB9-A05A-85E66920C747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88F0-DA9F-4F20-8786-8E05CD1BEEFD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119468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006308-3588-4816-B108-5277F86AFE52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4E3BAF-2166-4B14-81AD-64338B19BB74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9204785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C5BF63-905B-4C4A-8CD3-E401CFE137ED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071DE0-1C74-4709-A4E6-3479C3298465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675743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AA2264-EC88-4EE2-AC5D-99FB42C3DE4D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D55E5-C2EE-4FBE-993F-35B614360E1D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0800579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A192A7-2BCA-4469-92F6-6263AFC8D60B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15708-96C3-4F6C-BAB9-D8DAE7F77867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6259577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98471A-5375-4F01-A661-484E92166E74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44976-960D-4B91-947D-EBC9A83B95AB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093485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143B7-2A6F-4427-B30E-B0EAB4154858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61003-8FBC-43AA-8F83-BF06D854F96D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774564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D4A64D-59E5-4E3D-A533-00DC2FF5468A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D85E59-4007-45E2-BBB0-7CBE30F7C7C5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6004508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5A8148-F636-4718-BB23-7879F47775C3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58D73-25BD-4C42-956D-E51458371386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9898415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BFEF5-2F0A-496A-8707-092D8C5D0131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828A2E-97F1-44F5-8158-88D5793894D7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4938590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81D1F-CAAE-41B6-8A39-25B05FDD084C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E03A7-E536-41E9-AE34-5911C342371D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3351286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3ED039-59EA-4292-A671-900A49461D0F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26956-06FE-477E-B2FE-EFA1AD013067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8849021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44228F-FAFF-4017-BE5A-D3518E9EC3C0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2538E-A048-4F38-9852-9F55C69CE5CC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5958727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C6B6C5-3A34-4AC5-A2DE-FE142307A6D5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6D48A-6833-4B9C-847E-E97D528F8353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502232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5650C4-CEC6-4ABA-A53D-9DFC9C42C4B2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4C5BD-1AD6-4B02-AEBF-01F863367E87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6413708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8B8D7D-F0C5-40CB-9150-E30E2919344B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1D3E9-1444-4AA0-8390-612D0E69BB77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1453371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5C9103-3747-4803-A64B-5441A096B9E8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56B8F-FD00-4E8B-A03A-DD1548A35449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2095257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D2287B-44B0-49CC-AA1C-7FB1A1C7CECB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DF0EAF-B286-49BE-9998-F2ED37804103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0430144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BA592-3B1C-48ED-976C-AA78F1120DB5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218F3-60B8-4218-B95C-ED23EC0580FA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9349002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83D07C-3267-44A7-B0CC-9F1900F6C6B0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DDB18-6F97-493D-BADB-3E1CB14DD667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7498503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4DC0A0-954C-441B-A942-6BD877A3B387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E59C7C-E747-4C0E-9353-63068E30F820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8714001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01D4D99-9517-45BC-BA7A-5F85B355DD69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9989E7-B1B0-4576-B0A4-A5059C91A8B0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8380130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24C3C6-B4E5-4E4E-BC98-8F493EB80C2C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DDC71-5BA7-4782-85D9-A8CFFA4BC1A8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5676804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A1C1D9-2151-4CB3-B417-7238189503E7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E784D-D8F8-4944-8EA2-19516F5508D3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0634655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07D5D2-583B-44AE-8A3C-1F060369FB0C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C6C34-1824-4D6A-AAB1-BD4FBABCA1DC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047183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589762-8688-4A4A-8A03-D0D1E52B8FC9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34B11C-90DA-43B6-A2A2-8BFBA674030B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7938201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2F7B32-150C-48D3-8B72-0805990625F0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60B92-B912-42AD-A844-0EBA95107F8D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394275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4658FA-A52B-4DA7-987D-7EC3D4CE54B9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154E1-19E5-4182-80F7-D0C87252CBB6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8135637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23B526-B61D-4F41-AD92-82A2458B748F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470B7-2E44-4681-926E-355D2874A27D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592093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5D43B9-8A69-4828-B9A6-37C9B99D6CAD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1C107-FC8D-4AA2-BA30-EAEB0A2CFD4E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7934745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CBA032-EE7A-4FFB-A34C-390A9872D0FD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9E820C-7E70-4B45-9A3E-BA03BEC2CC24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6920079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E5CA01-F3FE-4F8E-B02E-76809AA4BEAA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1D218-B924-4B0A-BD68-0693398B40F6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5584700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29DB78-85E8-465A-B446-03D02746DC50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53B83-9AEC-4CF3-B4DB-C7B315293337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2778407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3CE371-E737-408C-A8E3-9E82397A13E2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F334A9-0581-4EE6-85A8-06C4D49EBBF0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7117689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DA48F3-0E71-4936-AF54-E4D312789D81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0382B-8A2D-4512-AA91-BB47B4B0E5ED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2166355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76AE77-EBFA-4B23-BDC0-F3DA8CBC5F6C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6C8A1D-5AB9-4550-B18E-FC2D65EE789A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771384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290CC1-EF10-4440-9BCA-F53580AB5F84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78908-8F8A-4CF6-A850-62B31BC4979F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6435355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5C4B8E-9EBE-4690-BE2F-A59844121B52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500EE-C6C6-40B8-BB45-EDE526C1992D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6967122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D790FC-FFE6-4544-9BBD-FA7441B00920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A7535-2B43-47B4-AC79-96CBA183BAEA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3979968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5E6C97-9918-4154-B1F0-E139378EB610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49A33-F566-40C0-9842-FD84B2B187F5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0509340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D2D99E-8832-486F-B33D-E6F8B865FCD1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8A26F-8E16-402F-8D2F-B097B350003F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9154994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2D2316-85B2-48E8-A023-BACE031390EA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D1268-6233-4E5F-9BA2-3D331872A7C5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7270269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50581C-2FE2-4220-B62E-567373EF6DBE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BC4D08-790C-47A2-AF38-7C51D32867BA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35831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29C1E2-1AA7-42DC-927A-D59648D9084F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33AD3-D50D-4712-B81E-BE96A2CF7665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441503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D7B7F2-ABFC-48BF-9CA3-5C3556D4F08B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24B45-3707-4161-8894-514EDAA709CF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567918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FC50A7-D210-4CBF-A130-B7D1261A0C74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DBBF81-EB21-4708-AEF1-73DE88D15479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107792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D5CA8F-D1D4-4933-BFD0-DBAC7BF7B44A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63844-F392-4469-944F-9B07987B7025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008707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1027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1028" name="Rounded Rectangle 8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1030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1031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1032" name="Date Placeholder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34D920A4-01E2-4CA6-A35F-130333F8360F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1033" name="Footer Placeholder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4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A9114B30-C48B-4701-90B7-B6E7750E6DBD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2051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3121025"/>
            <a:chOff x="0" y="0"/>
            <a:chExt cx="5238" cy="1966"/>
          </a:xfrm>
        </p:grpSpPr>
        <p:pic>
          <p:nvPicPr>
            <p:cNvPr id="2052" name="Rounded Rectangle 10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1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" name="Text Box 5"/>
            <p:cNvSpPr txBox="1">
              <a:spLocks noChangeArrowheads="1"/>
            </p:cNvSpPr>
            <p:nvPr/>
          </p:nvSpPr>
          <p:spPr bwMode="auto">
            <a:xfrm>
              <a:off x="29" y="31"/>
              <a:ext cx="5180" cy="1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2054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2055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056" name="Date Placeholder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C1A8D9A6-5191-4D0D-B0C9-CABDF334B4E3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2057" name="Footer Placeholder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058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98DF0462-4EC1-4973-AB31-EBD1B8DD8372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3075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4352925"/>
            <a:chOff x="0" y="0"/>
            <a:chExt cx="5238" cy="2742"/>
          </a:xfrm>
        </p:grpSpPr>
        <p:pic>
          <p:nvPicPr>
            <p:cNvPr id="3076" name="Rounded Rectangle 10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2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20" y="22"/>
              <a:ext cx="5198" cy="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3078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3079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308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C5AD937B-94E8-4BB9-8F05-722E0E180551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308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08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0A8265E2-470E-436A-A0F4-433FB6B637DD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4099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4100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4101" name="Date Placeholder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2E0FACCC-FA2F-49A4-A8E8-E2805D24155E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4102" name="Footer Placeholder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103" name="Slide Number Placeholder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01A82354-05FF-43E1-B5F1-92244BA69F2B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5123" name="Round Single Corner Rectangle 10"/>
          <p:cNvSpPr>
            <a:spLocks/>
          </p:cNvSpPr>
          <p:nvPr/>
        </p:nvSpPr>
        <p:spPr bwMode="auto">
          <a:xfrm>
            <a:off x="6400800" y="433388"/>
            <a:ext cx="2324100" cy="4343400"/>
          </a:xfrm>
          <a:custGeom>
            <a:avLst/>
            <a:gdLst>
              <a:gd name="T0" fmla="*/ 0 w 2324100"/>
              <a:gd name="T1" fmla="*/ 0 h 4343400"/>
              <a:gd name="T2" fmla="*/ 2260234 w 2324100"/>
              <a:gd name="T3" fmla="*/ 0 h 4343400"/>
              <a:gd name="T4" fmla="*/ 2260234 w 2324100"/>
              <a:gd name="T5" fmla="*/ 0 h 4343400"/>
              <a:gd name="T6" fmla="*/ 2324100 w 2324100"/>
              <a:gd name="T7" fmla="*/ 63866 h 4343400"/>
              <a:gd name="T8" fmla="*/ 2324100 w 2324100"/>
              <a:gd name="T9" fmla="*/ 4343400 h 4343400"/>
              <a:gd name="T10" fmla="*/ 0 w 2324100"/>
              <a:gd name="T11" fmla="*/ 4343400 h 4343400"/>
              <a:gd name="T12" fmla="*/ 0 w 2324100"/>
              <a:gd name="T13" fmla="*/ 0 h 4343400"/>
              <a:gd name="T14" fmla="*/ 2305394 w 2324100"/>
              <a:gd name="T15" fmla="*/ 4343400 h 434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324100" h="4343400">
                <a:moveTo>
                  <a:pt x="0" y="0"/>
                </a:moveTo>
                <a:lnTo>
                  <a:pt x="2260234" y="0"/>
                </a:lnTo>
                <a:cubicBezTo>
                  <a:pt x="2295506" y="0"/>
                  <a:pt x="2324100" y="28593"/>
                  <a:pt x="2324100" y="63866"/>
                </a:cubicBezTo>
                <a:lnTo>
                  <a:pt x="2324100" y="4343400"/>
                </a:lnTo>
                <a:lnTo>
                  <a:pt x="0" y="4343400"/>
                </a:lnTo>
                <a:close/>
              </a:path>
            </a:pathLst>
          </a:custGeom>
          <a:solidFill>
            <a:srgbClr val="1C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5124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5125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5126" name="Date Placeholder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987B0FBB-8F08-4DA8-8A74-2D94406C759A}" type="datetimeFigureOut">
              <a:rPr lang="sr-Latn-CS"/>
              <a:pPr/>
              <a:t>28.1.2021.</a:t>
            </a:fld>
            <a:endParaRPr lang="sr-Latn-CS"/>
          </a:p>
        </p:txBody>
      </p:sp>
      <p:sp>
        <p:nvSpPr>
          <p:cNvPr id="5127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128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80BA3A72-7D9D-4ABE-9A1A-0764893B056C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anose="020B0604030504040204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59.jpg"/><Relationship Id="rId4" Type="http://schemas.openxmlformats.org/officeDocument/2006/relationships/image" Target="../media/image5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0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0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0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0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0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0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0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6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>
          <a:xfrm>
            <a:off x="285750" y="1571625"/>
            <a:ext cx="8501063" cy="1828800"/>
          </a:xfrm>
        </p:spPr>
        <p:txBody>
          <a:bodyPr lIns="45720" rIns="45720"/>
          <a:lstStyle/>
          <a:p>
            <a:pPr algn="ctr" eaLnBrk="1" hangingPunct="1"/>
            <a:r>
              <a:rPr lang="sr-Cyrl-CS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Кранијални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нерви</a:t>
            </a:r>
            <a:r>
              <a:rPr lang="en-US" altLang="en-US" sz="4100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/>
            </a:r>
            <a:br>
              <a:rPr lang="en-US" altLang="en-US" sz="4100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</a:br>
            <a:r>
              <a:rPr lang="sr-Cyrl-CS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Вегетативни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ганглиони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главе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sr-Cyrl-CS" alt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врата</a:t>
            </a: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7171" name="Picture 4" descr="D:\kranijalni nervi\54244-004-892C51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3643313"/>
            <a:ext cx="4303712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8" t="6592" r="31445" b="11633"/>
          <a:stretch>
            <a:fillRect/>
          </a:stretch>
        </p:blipFill>
        <p:spPr bwMode="auto">
          <a:xfrm>
            <a:off x="2214563" y="357188"/>
            <a:ext cx="4392612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508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8" t="10986" r="31445" b="9912"/>
          <a:stretch>
            <a:fillRect/>
          </a:stretch>
        </p:blipFill>
        <p:spPr bwMode="auto">
          <a:xfrm>
            <a:off x="2428875" y="642938"/>
            <a:ext cx="4392613" cy="578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934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14999" r="28516" b="10001"/>
          <a:stretch>
            <a:fillRect/>
          </a:stretch>
        </p:blipFill>
        <p:spPr bwMode="auto">
          <a:xfrm>
            <a:off x="5072063" y="1071563"/>
            <a:ext cx="3697287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Rectangle 1"/>
          <p:cNvSpPr>
            <a:spLocks noChangeArrowheads="1"/>
          </p:cNvSpPr>
          <p:nvPr/>
        </p:nvSpPr>
        <p:spPr bwMode="auto">
          <a:xfrm>
            <a:off x="500063" y="1285875"/>
            <a:ext cx="5214937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-</a:t>
            </a:r>
            <a:r>
              <a:rPr lang="sr-Cyrl-CS" altLang="en-US" b="1">
                <a:latin typeface="Book Antiqua" panose="02040602050305030304" pitchFamily="18" charset="0"/>
              </a:rPr>
              <a:t>највећи од 3 ганглиона</a:t>
            </a:r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-</a:t>
            </a:r>
            <a:r>
              <a:rPr lang="sr-Cyrl-CS" altLang="en-US" b="1">
                <a:latin typeface="Book Antiqua" panose="02040602050305030304" pitchFamily="18" charset="0"/>
              </a:rPr>
              <a:t>вретенастог облика, величине </a:t>
            </a:r>
            <a:r>
              <a:rPr lang="en-US" altLang="en-US" b="1">
                <a:latin typeface="Book Antiqua" panose="02040602050305030304" pitchFamily="18" charset="0"/>
              </a:rPr>
              <a:t>2,5</a:t>
            </a:r>
            <a:r>
              <a:rPr lang="sr-Cyrl-CS" altLang="en-US" b="1">
                <a:latin typeface="Book Antiqua" panose="02040602050305030304" pitchFamily="18" charset="0"/>
              </a:rPr>
              <a:t>цм</a:t>
            </a:r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pl-PL" altLang="en-US" b="1">
                <a:latin typeface="Book Antiqua" panose="02040602050305030304" pitchFamily="18" charset="0"/>
              </a:rPr>
              <a:t>-</a:t>
            </a:r>
            <a:r>
              <a:rPr lang="sr-Cyrl-CS" altLang="en-US" b="1">
                <a:latin typeface="Book Antiqua" panose="02040602050305030304" pitchFamily="18" charset="0"/>
              </a:rPr>
              <a:t>налази се </a:t>
            </a:r>
            <a:r>
              <a:rPr lang="pl-PL" altLang="en-US" b="1">
                <a:latin typeface="Book Antiqua" panose="02040602050305030304" pitchFamily="18" charset="0"/>
              </a:rPr>
              <a:t>2</a:t>
            </a:r>
            <a:r>
              <a:rPr lang="sr-Cyrl-CS" altLang="en-US" b="1">
                <a:latin typeface="Book Antiqua" panose="02040602050305030304" pitchFamily="18" charset="0"/>
              </a:rPr>
              <a:t>цм</a:t>
            </a:r>
            <a:r>
              <a:rPr lang="pl-PL" altLang="en-US" b="1">
                <a:latin typeface="Book Antiqua" panose="02040602050305030304" pitchFamily="18" charset="0"/>
              </a:rPr>
              <a:t> </a:t>
            </a:r>
            <a:r>
              <a:rPr lang="sr-Cyrl-CS" altLang="en-US" b="1">
                <a:latin typeface="Book Antiqua" panose="02040602050305030304" pitchFamily="18" charset="0"/>
              </a:rPr>
              <a:t>испод базе лобања</a:t>
            </a:r>
            <a:r>
              <a:rPr lang="pl-PL" altLang="en-US" b="1">
                <a:latin typeface="Book Antiqua" panose="02040602050305030304" pitchFamily="18" charset="0"/>
              </a:rPr>
              <a:t>, </a:t>
            </a:r>
            <a:r>
              <a:rPr lang="sr-Cyrl-CS" altLang="en-US" b="1">
                <a:latin typeface="Book Antiqua" panose="02040602050305030304" pitchFamily="18" charset="0"/>
              </a:rPr>
              <a:t>у</a:t>
            </a:r>
            <a:r>
              <a:rPr lang="pl-PL" altLang="en-US" b="1">
                <a:latin typeface="Book Antiqua" panose="02040602050305030304" pitchFamily="18" charset="0"/>
              </a:rPr>
              <a:t> </a:t>
            </a:r>
            <a:br>
              <a:rPr lang="pl-PL" altLang="en-US" b="1">
                <a:latin typeface="Book Antiqua" panose="02040602050305030304" pitchFamily="18" charset="0"/>
              </a:rPr>
            </a:br>
            <a:r>
              <a:rPr lang="pl-PL" altLang="en-US" b="1">
                <a:latin typeface="Book Antiqua" panose="02040602050305030304" pitchFamily="18" charset="0"/>
              </a:rPr>
              <a:t>  </a:t>
            </a:r>
            <a:r>
              <a:rPr lang="sr-Cyrl-CS" altLang="en-US" b="1">
                <a:latin typeface="Book Antiqua" panose="02040602050305030304" pitchFamily="18" charset="0"/>
              </a:rPr>
              <a:t>нивоу</a:t>
            </a:r>
            <a:r>
              <a:rPr lang="pl-PL" altLang="en-US" b="1">
                <a:latin typeface="Book Antiqua" panose="02040602050305030304" pitchFamily="18" charset="0"/>
              </a:rPr>
              <a:t> </a:t>
            </a:r>
            <a:r>
              <a:rPr lang="en-US" altLang="en-US" b="1">
                <a:latin typeface="Book Antiqua" panose="02040602050305030304" pitchFamily="18" charset="0"/>
              </a:rPr>
              <a:t>angulus mandibulae, </a:t>
            </a:r>
            <a:r>
              <a:rPr lang="sr-Cyrl-CS" altLang="en-US" b="1">
                <a:latin typeface="Book Antiqua" panose="02040602050305030304" pitchFamily="18" charset="0"/>
              </a:rPr>
              <a:t>између</a:t>
            </a:r>
            <a:r>
              <a:rPr lang="pt-BR" altLang="en-US" b="1">
                <a:latin typeface="Book Antiqua" panose="02040602050305030304" pitchFamily="18" charset="0"/>
              </a:rPr>
              <a:t> </a:t>
            </a:r>
            <a:r>
              <a:rPr lang="en-US" altLang="en-US" b="1">
                <a:latin typeface="Book Antiqua" panose="02040602050305030304" pitchFamily="18" charset="0"/>
              </a:rPr>
              <a:t/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  </a:t>
            </a:r>
            <a:r>
              <a:rPr lang="pt-BR" altLang="en-US" b="1">
                <a:latin typeface="Book Antiqua" panose="02040602050305030304" pitchFamily="18" charset="0"/>
              </a:rPr>
              <a:t>m.longus capitis </a:t>
            </a:r>
            <a:r>
              <a:rPr lang="sr-Cyrl-CS" altLang="en-US" b="1">
                <a:latin typeface="Book Antiqua" panose="02040602050305030304" pitchFamily="18" charset="0"/>
              </a:rPr>
              <a:t>и</a:t>
            </a:r>
            <a:r>
              <a:rPr lang="pt-BR" altLang="en-US" b="1">
                <a:latin typeface="Book Antiqua" panose="02040602050305030304" pitchFamily="18" charset="0"/>
              </a:rPr>
              <a:t> m. digastricus –</a:t>
            </a: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  venter posterior</a:t>
            </a:r>
          </a:p>
          <a:p>
            <a:pPr eaLnBrk="1" hangingPunct="1"/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* </a:t>
            </a:r>
            <a:r>
              <a:rPr lang="sr-Cyrl-CS" altLang="en-US" b="1">
                <a:latin typeface="Book Antiqua" panose="02040602050305030304" pitchFamily="18" charset="0"/>
              </a:rPr>
              <a:t>ГРАН</a:t>
            </a:r>
            <a:r>
              <a:rPr lang="en-US" altLang="en-US" b="1">
                <a:latin typeface="Book Antiqua" panose="02040602050305030304" pitchFamily="18" charset="0"/>
              </a:rPr>
              <a:t>E:</a:t>
            </a:r>
          </a:p>
          <a:p>
            <a:pPr eaLnBrk="1" hangingPunct="1"/>
            <a:r>
              <a:rPr lang="sr-Cyrl-CS" altLang="en-US" b="1">
                <a:latin typeface="Book Antiqua" panose="02040602050305030304" pitchFamily="18" charset="0"/>
              </a:rPr>
              <a:t>Васкуларне</a:t>
            </a:r>
            <a:r>
              <a:rPr lang="en-US" altLang="en-US" b="1">
                <a:latin typeface="Book Antiqua" panose="02040602050305030304" pitchFamily="18" charset="0"/>
              </a:rPr>
              <a:t> – n. caroticus internus</a:t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                      </a:t>
            </a:r>
            <a:r>
              <a:rPr lang="sr-Cyrl-CS" altLang="en-US" b="1">
                <a:latin typeface="Book Antiqua" panose="02040602050305030304" pitchFamily="18" charset="0"/>
              </a:rPr>
              <a:t> </a:t>
            </a:r>
            <a:r>
              <a:rPr lang="en-US" altLang="en-US" b="1">
                <a:latin typeface="Book Antiqua" panose="02040602050305030304" pitchFamily="18" charset="0"/>
              </a:rPr>
              <a:t> - nn. carotici externi</a:t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                       </a:t>
            </a:r>
            <a:r>
              <a:rPr lang="sr-Cyrl-CS" altLang="en-US" b="1">
                <a:latin typeface="Book Antiqua" panose="02040602050305030304" pitchFamily="18" charset="0"/>
              </a:rPr>
              <a:t> </a:t>
            </a:r>
            <a:r>
              <a:rPr lang="en-US" altLang="en-US" b="1">
                <a:latin typeface="Book Antiqua" panose="02040602050305030304" pitchFamily="18" charset="0"/>
              </a:rPr>
              <a:t>- </a:t>
            </a:r>
            <a:r>
              <a:rPr lang="sr-Cyrl-CS" altLang="en-US" b="1">
                <a:latin typeface="Book Antiqua" panose="02040602050305030304" pitchFamily="18" charset="0"/>
              </a:rPr>
              <a:t>гране за </a:t>
            </a:r>
            <a:r>
              <a:rPr lang="en-US" altLang="en-US" b="1">
                <a:latin typeface="Book Antiqua" panose="02040602050305030304" pitchFamily="18" charset="0"/>
              </a:rPr>
              <a:t>glomus  caroticum</a:t>
            </a:r>
          </a:p>
          <a:p>
            <a:pPr eaLnBrk="1" hangingPunct="1"/>
            <a:r>
              <a:rPr lang="sr-Cyrl-CS" altLang="en-US" b="1">
                <a:latin typeface="Book Antiqua" panose="02040602050305030304" pitchFamily="18" charset="0"/>
              </a:rPr>
              <a:t>Висцералне</a:t>
            </a:r>
            <a:r>
              <a:rPr lang="en-US" altLang="en-US" b="1">
                <a:latin typeface="Book Antiqua" panose="02040602050305030304" pitchFamily="18" charset="0"/>
              </a:rPr>
              <a:t>  - rr. laryngopharyngei</a:t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	      </a:t>
            </a:r>
            <a:r>
              <a:rPr lang="sr-Cyrl-CS" altLang="en-US" b="1">
                <a:latin typeface="Book Antiqua" panose="02040602050305030304" pitchFamily="18" charset="0"/>
              </a:rPr>
              <a:t>   </a:t>
            </a:r>
            <a:r>
              <a:rPr lang="en-US" altLang="en-US" b="1">
                <a:latin typeface="Book Antiqua" panose="02040602050305030304" pitchFamily="18" charset="0"/>
              </a:rPr>
              <a:t>– n. cardiacus cervicalis superior</a:t>
            </a:r>
          </a:p>
          <a:p>
            <a:pPr eaLnBrk="1" hangingPunct="1"/>
            <a:r>
              <a:rPr lang="sr-Cyrl-CS" altLang="en-US" b="1">
                <a:latin typeface="Book Antiqua" panose="02040602050305030304" pitchFamily="18" charset="0"/>
              </a:rPr>
              <a:t>Комуникантне</a:t>
            </a:r>
            <a:r>
              <a:rPr lang="en-US" altLang="en-US" b="1">
                <a:latin typeface="Book Antiqua" panose="02040602050305030304" pitchFamily="18" charset="0"/>
              </a:rPr>
              <a:t> – </a:t>
            </a:r>
            <a:r>
              <a:rPr lang="sr-Cyrl-CS" altLang="en-US" b="1">
                <a:latin typeface="Book Antiqua" panose="02040602050305030304" pitchFamily="18" charset="0"/>
              </a:rPr>
              <a:t>за</a:t>
            </a:r>
            <a:r>
              <a:rPr lang="en-US" altLang="en-US" b="1">
                <a:latin typeface="Book Antiqua" panose="02040602050305030304" pitchFamily="18" charset="0"/>
              </a:rPr>
              <a:t> </a:t>
            </a:r>
            <a:r>
              <a:rPr lang="sr-Cyrl-CS" altLang="en-US" b="1">
                <a:latin typeface="Book Antiqua" panose="02040602050305030304" pitchFamily="18" charset="0"/>
              </a:rPr>
              <a:t>Ц</a:t>
            </a:r>
            <a:r>
              <a:rPr lang="en-US" altLang="en-US" b="1">
                <a:latin typeface="Book Antiqua" panose="02040602050305030304" pitchFamily="18" charset="0"/>
              </a:rPr>
              <a:t>1, </a:t>
            </a:r>
            <a:r>
              <a:rPr lang="sr-Cyrl-CS" altLang="en-US" b="1">
                <a:latin typeface="Book Antiqua" panose="02040602050305030304" pitchFamily="18" charset="0"/>
              </a:rPr>
              <a:t>Ц</a:t>
            </a:r>
            <a:r>
              <a:rPr lang="en-US" altLang="en-US" b="1">
                <a:latin typeface="Book Antiqua" panose="02040602050305030304" pitchFamily="18" charset="0"/>
              </a:rPr>
              <a:t>2, </a:t>
            </a:r>
            <a:r>
              <a:rPr lang="sr-Cyrl-CS" altLang="en-US" b="1">
                <a:latin typeface="Book Antiqua" panose="02040602050305030304" pitchFamily="18" charset="0"/>
              </a:rPr>
              <a:t>Ц</a:t>
            </a:r>
            <a:r>
              <a:rPr lang="en-US" altLang="en-US" b="1">
                <a:latin typeface="Book Antiqua" panose="02040602050305030304" pitchFamily="18" charset="0"/>
              </a:rPr>
              <a:t>3 </a:t>
            </a:r>
            <a:r>
              <a:rPr lang="sr-Cyrl-CS" altLang="en-US" b="1">
                <a:latin typeface="Book Antiqua" panose="02040602050305030304" pitchFamily="18" charset="0"/>
              </a:rPr>
              <a:t>живац</a:t>
            </a:r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sr-Cyrl-CS" altLang="en-US" b="1">
                <a:latin typeface="Book Antiqua" panose="02040602050305030304" pitchFamily="18" charset="0"/>
              </a:rPr>
              <a:t>Анастомотичне</a:t>
            </a:r>
            <a:r>
              <a:rPr lang="en-US" altLang="en-US" b="1">
                <a:latin typeface="Book Antiqua" panose="02040602050305030304" pitchFamily="18" charset="0"/>
              </a:rPr>
              <a:t> - n.jugularis</a:t>
            </a:r>
          </a:p>
        </p:txBody>
      </p:sp>
      <p:sp>
        <p:nvSpPr>
          <p:cNvPr id="77828" name="Rectangle 2"/>
          <p:cNvSpPr>
            <a:spLocks noChangeArrowheads="1"/>
          </p:cNvSpPr>
          <p:nvPr/>
        </p:nvSpPr>
        <p:spPr bwMode="auto">
          <a:xfrm>
            <a:off x="785813" y="500063"/>
            <a:ext cx="7713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>
                <a:latin typeface="Book Antiqua" panose="02040602050305030304" pitchFamily="18" charset="0"/>
              </a:rPr>
              <a:t>1</a:t>
            </a:r>
            <a:r>
              <a:rPr lang="sr-Latn-CS" sz="3200" b="1">
                <a:solidFill>
                  <a:srgbClr val="672020"/>
                </a:solidFill>
                <a:latin typeface="Book Antiqua" panose="02040602050305030304" pitchFamily="18" charset="0"/>
              </a:rPr>
              <a:t>) GANGLION CERVICALE SUPERIUS</a:t>
            </a:r>
          </a:p>
        </p:txBody>
      </p:sp>
      <p:sp>
        <p:nvSpPr>
          <p:cNvPr id="77829" name="Title 1"/>
          <p:cNvSpPr txBox="1">
            <a:spLocks noChangeArrowheads="1"/>
          </p:cNvSpPr>
          <p:nvPr/>
        </p:nvSpPr>
        <p:spPr bwMode="auto">
          <a:xfrm>
            <a:off x="285750" y="0"/>
            <a:ext cx="818356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sz="3200" b="1">
                <a:solidFill>
                  <a:srgbClr val="672020"/>
                </a:solidFill>
                <a:latin typeface="Book Antiqua" panose="02040602050305030304" pitchFamily="18" charset="0"/>
              </a:rPr>
              <a:t>СИМПАТИКУС</a:t>
            </a:r>
            <a:r>
              <a:rPr lang="en-US" altLang="en-US" sz="3200" b="1">
                <a:solidFill>
                  <a:srgbClr val="672020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3200" b="1">
                <a:solidFill>
                  <a:srgbClr val="672020"/>
                </a:solidFill>
                <a:latin typeface="Book Antiqua" panose="02040602050305030304" pitchFamily="18" charset="0"/>
              </a:rPr>
              <a:t>ВРАТА</a:t>
            </a:r>
            <a:endParaRPr lang="en-US" altLang="en-US" sz="3200" b="1">
              <a:solidFill>
                <a:srgbClr val="67202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93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4" t="-1791" r="50058" b="38519"/>
          <a:stretch>
            <a:fillRect/>
          </a:stretch>
        </p:blipFill>
        <p:spPr bwMode="auto">
          <a:xfrm>
            <a:off x="611560" y="620688"/>
            <a:ext cx="3734482" cy="337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4" t="-389" r="50058" b="40443"/>
          <a:stretch>
            <a:fillRect/>
          </a:stretch>
        </p:blipFill>
        <p:spPr bwMode="auto">
          <a:xfrm>
            <a:off x="4860032" y="2708920"/>
            <a:ext cx="3734482" cy="319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90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"/>
          <p:cNvSpPr>
            <a:spLocks noChangeArrowheads="1"/>
          </p:cNvSpPr>
          <p:nvPr/>
        </p:nvSpPr>
        <p:spPr bwMode="auto">
          <a:xfrm>
            <a:off x="428625" y="671513"/>
            <a:ext cx="4929188" cy="618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1) n. caroticus internus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прати</a:t>
            </a:r>
            <a:r>
              <a:rPr lang="en-US" altLang="en-US">
                <a:latin typeface="Book Antiqua" panose="02040602050305030304" pitchFamily="18" charset="0"/>
              </a:rPr>
              <a:t> a. carotis interna-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око које унутар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canalis caroticus-a </a:t>
            </a:r>
            <a:r>
              <a:rPr lang="sr-Cyrl-CS" altLang="en-US">
                <a:latin typeface="Book Antiqua" panose="02040602050305030304" pitchFamily="18" charset="0"/>
              </a:rPr>
              <a:t>образује сплет </a:t>
            </a:r>
            <a:r>
              <a:rPr lang="en-US" altLang="en-US" b="1">
                <a:latin typeface="Book Antiqua" panose="02040602050305030304" pitchFamily="18" charset="0"/>
              </a:rPr>
              <a:t>plexus</a:t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      caroticus internus</a:t>
            </a:r>
          </a:p>
          <a:p>
            <a:pPr eaLnBrk="1" hangingPunct="1"/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Секундарни плексуси око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a.ophtalmica,a.cerebri anterior,a.cerebri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media,a.choroidea anterior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</a:rPr>
              <a:t>Бочне гране </a:t>
            </a:r>
            <a:r>
              <a:rPr lang="en-US" altLang="en-US" b="1">
                <a:latin typeface="Book Antiqua" panose="02040602050305030304" pitchFamily="18" charset="0"/>
              </a:rPr>
              <a:t>plexus caroticus internus-a: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- nn.caroticotympanici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- n.petrosus profundus</a:t>
            </a:r>
          </a:p>
          <a:p>
            <a:pPr eaLnBrk="1" hangingPunct="1"/>
            <a:r>
              <a:rPr lang="pl-PL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Симпатичке гране за </a:t>
            </a:r>
            <a:r>
              <a:rPr lang="pl-PL" altLang="en-US">
                <a:latin typeface="Book Antiqua" panose="02040602050305030304" pitchFamily="18" charset="0"/>
              </a:rPr>
              <a:t>ganglion ciliare</a:t>
            </a:r>
          </a:p>
          <a:p>
            <a:pPr eaLnBrk="1" hangingPunct="1"/>
            <a:endParaRPr lang="pl-PL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pl-PL" altLang="en-US" b="1">
                <a:latin typeface="Book Antiqua" panose="02040602050305030304" pitchFamily="18" charset="0"/>
              </a:rPr>
              <a:t>2) nn. carotici externi</a:t>
            </a:r>
            <a:r>
              <a:rPr lang="pl-PL" altLang="en-US">
                <a:latin typeface="Book Antiqua" panose="02040602050305030304" pitchFamily="18" charset="0"/>
              </a:rPr>
              <a:t/>
            </a:r>
            <a:br>
              <a:rPr lang="pl-PL" altLang="en-US">
                <a:latin typeface="Book Antiqua" panose="02040602050305030304" pitchFamily="18" charset="0"/>
              </a:rPr>
            </a:br>
            <a:r>
              <a:rPr lang="pl-PL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прати</a:t>
            </a:r>
            <a:r>
              <a:rPr lang="en-US" altLang="en-US">
                <a:latin typeface="Book Antiqua" panose="02040602050305030304" pitchFamily="18" charset="0"/>
              </a:rPr>
              <a:t> a. carotis interna-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до рачве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a.carotis communis, </a:t>
            </a:r>
            <a:r>
              <a:rPr lang="sr-Cyrl-CS" altLang="en-US">
                <a:latin typeface="Book Antiqua" panose="02040602050305030304" pitchFamily="18" charset="0"/>
              </a:rPr>
              <a:t>а затим се пење уз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a.carotis externa-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даје огеанке који иду наниже уз </a:t>
            </a:r>
            <a:br>
              <a:rPr lang="sr-Cyrl-C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     </a:t>
            </a:r>
            <a:r>
              <a:rPr lang="en-US" altLang="en-US">
                <a:latin typeface="Book Antiqua" panose="02040602050305030304" pitchFamily="18" charset="0"/>
              </a:rPr>
              <a:t> a. carotis </a:t>
            </a:r>
            <a:r>
              <a:rPr lang="sr-Cyrl-CS" altLang="en-US">
                <a:latin typeface="Book Antiqua" panose="02040602050305030304" pitchFamily="18" charset="0"/>
              </a:rPr>
              <a:t> </a:t>
            </a:r>
            <a:r>
              <a:rPr lang="en-US" altLang="en-US">
                <a:latin typeface="Book Antiqua" panose="02040602050305030304" pitchFamily="18" charset="0"/>
              </a:rPr>
              <a:t>communis </a:t>
            </a:r>
            <a:r>
              <a:rPr lang="sr-Cyrl-CS" altLang="en-US">
                <a:latin typeface="Book Antiqua" panose="02040602050305030304" pitchFamily="18" charset="0"/>
              </a:rPr>
              <a:t>и учествује у</a:t>
            </a:r>
            <a:br>
              <a:rPr lang="sr-Cyrl-C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     формирању</a:t>
            </a:r>
            <a:r>
              <a:rPr lang="en-US" altLang="en-US">
                <a:latin typeface="Book Antiqua" panose="02040602050305030304" pitchFamily="18" charset="0"/>
              </a:rPr>
              <a:t> plexus caroticus communis-a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</a:t>
            </a:r>
            <a:endParaRPr lang="pl-PL" altLang="en-US">
              <a:latin typeface="Book Antiqua" panose="02040602050305030304" pitchFamily="18" charset="0"/>
            </a:endParaRPr>
          </a:p>
        </p:txBody>
      </p:sp>
      <p:sp>
        <p:nvSpPr>
          <p:cNvPr id="78851" name="Rectangle 2"/>
          <p:cNvSpPr>
            <a:spLocks noChangeArrowheads="1"/>
          </p:cNvSpPr>
          <p:nvPr/>
        </p:nvSpPr>
        <p:spPr bwMode="auto">
          <a:xfrm>
            <a:off x="3643313" y="357188"/>
            <a:ext cx="52641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sz="3200" b="1">
                <a:solidFill>
                  <a:srgbClr val="672020"/>
                </a:solidFill>
                <a:latin typeface="Book Antiqua" panose="02040602050305030304" pitchFamily="18" charset="0"/>
              </a:rPr>
              <a:t>GANGLION CERVICALE </a:t>
            </a:r>
            <a:br>
              <a:rPr lang="sr-Latn-CS" sz="3200" b="1">
                <a:solidFill>
                  <a:srgbClr val="672020"/>
                </a:solidFill>
                <a:latin typeface="Book Antiqua" panose="02040602050305030304" pitchFamily="18" charset="0"/>
              </a:rPr>
            </a:br>
            <a:r>
              <a:rPr lang="sr-Latn-CS" sz="3200" b="1">
                <a:solidFill>
                  <a:srgbClr val="672020"/>
                </a:solidFill>
                <a:latin typeface="Book Antiqua" panose="02040602050305030304" pitchFamily="18" charset="0"/>
              </a:rPr>
              <a:t>SUPERIUS</a:t>
            </a:r>
          </a:p>
        </p:txBody>
      </p:sp>
      <p:sp>
        <p:nvSpPr>
          <p:cNvPr id="78852" name="Title 1"/>
          <p:cNvSpPr txBox="1">
            <a:spLocks noChangeArrowheads="1"/>
          </p:cNvSpPr>
          <p:nvPr/>
        </p:nvSpPr>
        <p:spPr bwMode="auto">
          <a:xfrm>
            <a:off x="285750" y="0"/>
            <a:ext cx="818356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sz="3200" b="1">
                <a:solidFill>
                  <a:srgbClr val="672020"/>
                </a:solidFill>
                <a:latin typeface="Book Antiqua" panose="02040602050305030304" pitchFamily="18" charset="0"/>
              </a:rPr>
              <a:t>СИМПАТИКУС</a:t>
            </a:r>
            <a:r>
              <a:rPr lang="en-US" altLang="en-US" sz="3200" b="1">
                <a:solidFill>
                  <a:srgbClr val="672020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3200" b="1">
                <a:solidFill>
                  <a:srgbClr val="672020"/>
                </a:solidFill>
                <a:latin typeface="Book Antiqua" panose="02040602050305030304" pitchFamily="18" charset="0"/>
              </a:rPr>
              <a:t>ВРАТА</a:t>
            </a:r>
            <a:endParaRPr lang="en-US" altLang="en-US" sz="3200" b="1">
              <a:solidFill>
                <a:srgbClr val="672020"/>
              </a:solidFill>
              <a:latin typeface="Book Antiqua" panose="02040602050305030304" pitchFamily="18" charset="0"/>
            </a:endParaRPr>
          </a:p>
        </p:txBody>
      </p:sp>
      <p:pic>
        <p:nvPicPr>
          <p:cNvPr id="7885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14999" r="28516" b="10001"/>
          <a:stretch>
            <a:fillRect/>
          </a:stretch>
        </p:blipFill>
        <p:spPr bwMode="auto">
          <a:xfrm>
            <a:off x="5072063" y="1928813"/>
            <a:ext cx="3697287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817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14999" r="28516" b="10001"/>
          <a:stretch>
            <a:fillRect/>
          </a:stretch>
        </p:blipFill>
        <p:spPr bwMode="auto">
          <a:xfrm>
            <a:off x="5214938" y="1643063"/>
            <a:ext cx="3697287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5" name="Rectangle 1"/>
          <p:cNvSpPr>
            <a:spLocks noChangeArrowheads="1"/>
          </p:cNvSpPr>
          <p:nvPr/>
        </p:nvSpPr>
        <p:spPr bwMode="auto">
          <a:xfrm>
            <a:off x="357188" y="428625"/>
            <a:ext cx="5286375" cy="618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3) </a:t>
            </a:r>
            <a:r>
              <a:rPr lang="sr-Cyrl-CS" altLang="en-US" b="1">
                <a:latin typeface="Book Antiqua" panose="02040602050305030304" pitchFamily="18" charset="0"/>
              </a:rPr>
              <a:t>Гарне за каротидно клубе</a:t>
            </a:r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прати </a:t>
            </a:r>
            <a:r>
              <a:rPr lang="en-US" altLang="en-US">
                <a:latin typeface="Book Antiqua" panose="02040602050305030304" pitchFamily="18" charset="0"/>
              </a:rPr>
              <a:t>a. carotis interna-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до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glomus caroticum</a:t>
            </a:r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endParaRPr lang="pl-PL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pl-PL" altLang="en-US" b="1">
                <a:latin typeface="Book Antiqua" panose="02040602050305030304" pitchFamily="18" charset="0"/>
              </a:rPr>
              <a:t>4) nn. laryngopharyngei</a:t>
            </a:r>
            <a:r>
              <a:rPr lang="pl-PL" altLang="en-US">
                <a:latin typeface="Book Antiqua" panose="02040602050305030304" pitchFamily="18" charset="0"/>
              </a:rPr>
              <a:t/>
            </a:r>
            <a:br>
              <a:rPr lang="pl-PL" altLang="en-US">
                <a:latin typeface="Book Antiqua" panose="02040602050305030304" pitchFamily="18" charset="0"/>
              </a:rPr>
            </a:br>
            <a:r>
              <a:rPr lang="pl-PL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има их </a:t>
            </a:r>
            <a:r>
              <a:rPr lang="en-US" altLang="en-US">
                <a:latin typeface="Book Antiqua" panose="02040602050305030304" pitchFamily="18" charset="0"/>
              </a:rPr>
              <a:t>2-3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спајају се са</a:t>
            </a:r>
            <a:r>
              <a:rPr lang="en-US" altLang="en-US">
                <a:latin typeface="Book Antiqua" panose="02040602050305030304" pitchFamily="18" charset="0"/>
              </a:rPr>
              <a:t> rr.pharygei (n.vagus)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rr.pharyngei (n.glossopharyngeus)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</a:t>
            </a:r>
            <a:r>
              <a:rPr lang="sr-Cyrl-CS" altLang="en-US">
                <a:latin typeface="Book Antiqua" panose="02040602050305030304" pitchFamily="18" charset="0"/>
              </a:rPr>
              <a:t>формирају</a:t>
            </a:r>
            <a:r>
              <a:rPr lang="en-US" altLang="en-US">
                <a:latin typeface="Book Antiqua" panose="02040602050305030304" pitchFamily="18" charset="0"/>
              </a:rPr>
              <a:t> plexus pharyngeus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5) n. cardiacus cervicalis superior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силази иза</a:t>
            </a:r>
            <a:r>
              <a:rPr lang="en-US" altLang="en-US">
                <a:latin typeface="Book Antiqua" panose="02040602050305030304" pitchFamily="18" charset="0"/>
              </a:rPr>
              <a:t> a. carotis communis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улази у</a:t>
            </a:r>
            <a:r>
              <a:rPr lang="en-US" altLang="en-US">
                <a:latin typeface="Book Antiqua" panose="02040602050305030304" pitchFamily="18" charset="0"/>
              </a:rPr>
              <a:t> thorax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улази 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састав</a:t>
            </a:r>
            <a:r>
              <a:rPr lang="en-US" altLang="en-US">
                <a:latin typeface="Book Antiqua" panose="02040602050305030304" pitchFamily="18" charset="0"/>
              </a:rPr>
              <a:t> plexus cardiacus-a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6) </a:t>
            </a:r>
            <a:r>
              <a:rPr lang="sr-Cyrl-CS" altLang="en-US" b="1">
                <a:latin typeface="Book Antiqua" panose="02040602050305030304" pitchFamily="18" charset="0"/>
              </a:rPr>
              <a:t>Анастомотичне гране</a:t>
            </a:r>
            <a:r>
              <a:rPr lang="en-US" altLang="en-US" b="1">
                <a:latin typeface="Book Antiqua" panose="02040602050305030304" pitchFamily="18" charset="0"/>
              </a:rPr>
              <a:t>  - n.jugularis</a:t>
            </a:r>
          </a:p>
          <a:p>
            <a:pPr eaLnBrk="1" hangingPunct="1"/>
            <a:r>
              <a:rPr lang="pl-PL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иде за ганглионе </a:t>
            </a:r>
            <a:r>
              <a:rPr lang="pl-PL" altLang="en-US">
                <a:latin typeface="Book Antiqua" panose="02040602050305030304" pitchFamily="18" charset="0"/>
              </a:rPr>
              <a:t>IX,X </a:t>
            </a:r>
            <a:r>
              <a:rPr lang="sr-Cyrl-CS" altLang="en-US">
                <a:latin typeface="Book Antiqua" panose="02040602050305030304" pitchFamily="18" charset="0"/>
              </a:rPr>
              <a:t>живца и за </a:t>
            </a:r>
            <a:r>
              <a:rPr lang="pl-PL" altLang="en-US">
                <a:latin typeface="Book Antiqua" panose="02040602050305030304" pitchFamily="18" charset="0"/>
              </a:rPr>
              <a:t>XII </a:t>
            </a:r>
            <a:r>
              <a:rPr lang="sr-Cyrl-CS" altLang="en-US">
                <a:latin typeface="Book Antiqua" panose="02040602050305030304" pitchFamily="18" charset="0"/>
              </a:rPr>
              <a:t>живац</a:t>
            </a:r>
            <a:endParaRPr lang="pl-PL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pl-PL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у нивоу </a:t>
            </a:r>
            <a:r>
              <a:rPr lang="pl-PL" altLang="en-US">
                <a:latin typeface="Book Antiqua" panose="02040602050305030304" pitchFamily="18" charset="0"/>
              </a:rPr>
              <a:t>foramen jugulare </a:t>
            </a:r>
            <a:r>
              <a:rPr lang="sr-Cyrl-CS" altLang="en-US">
                <a:latin typeface="Book Antiqua" panose="02040602050305030304" pitchFamily="18" charset="0"/>
              </a:rPr>
              <a:t>даје 3 гране за</a:t>
            </a:r>
            <a:endParaRPr lang="pl-PL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1) ganglion inferius (</a:t>
            </a:r>
            <a:r>
              <a:rPr lang="sr-Cyrl-CS" altLang="en-US">
                <a:latin typeface="Book Antiqua" panose="02040602050305030304" pitchFamily="18" charset="0"/>
              </a:rPr>
              <a:t>придодат</a:t>
            </a:r>
            <a:r>
              <a:rPr lang="en-US" altLang="en-US">
                <a:latin typeface="Book Antiqua" panose="02040602050305030304" pitchFamily="18" charset="0"/>
              </a:rPr>
              <a:t> N.IX)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</a:t>
            </a:r>
            <a:r>
              <a:rPr lang="it-IT" altLang="en-US">
                <a:latin typeface="Book Antiqua" panose="02040602050305030304" pitchFamily="18" charset="0"/>
              </a:rPr>
              <a:t>2) ganglion superius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it-IT" altLang="en-US">
                <a:latin typeface="Book Antiqua" panose="02040602050305030304" pitchFamily="18" charset="0"/>
              </a:rPr>
              <a:t> ganglion inferius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   s.nodosum (N.X)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3) </a:t>
            </a:r>
            <a:r>
              <a:rPr lang="sr-Cyrl-CS" altLang="en-US">
                <a:latin typeface="Book Antiqua" panose="02040602050305030304" pitchFamily="18" charset="0"/>
              </a:rPr>
              <a:t>за</a:t>
            </a:r>
            <a:r>
              <a:rPr lang="en-US" altLang="en-US">
                <a:latin typeface="Book Antiqua" panose="02040602050305030304" pitchFamily="18" charset="0"/>
              </a:rPr>
              <a:t> NXII</a:t>
            </a:r>
          </a:p>
        </p:txBody>
      </p:sp>
      <p:sp>
        <p:nvSpPr>
          <p:cNvPr id="79876" name="Rectangle 2"/>
          <p:cNvSpPr>
            <a:spLocks noChangeArrowheads="1"/>
          </p:cNvSpPr>
          <p:nvPr/>
        </p:nvSpPr>
        <p:spPr bwMode="auto">
          <a:xfrm>
            <a:off x="3357563" y="357188"/>
            <a:ext cx="53673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sz="3200" b="1">
                <a:solidFill>
                  <a:srgbClr val="672020"/>
                </a:solidFill>
                <a:latin typeface="Book Antiqua" panose="02040602050305030304" pitchFamily="18" charset="0"/>
              </a:rPr>
              <a:t>  GANGLION CERVICALE</a:t>
            </a:r>
            <a:br>
              <a:rPr lang="sr-Latn-CS" sz="3200" b="1">
                <a:solidFill>
                  <a:srgbClr val="672020"/>
                </a:solidFill>
                <a:latin typeface="Book Antiqua" panose="02040602050305030304" pitchFamily="18" charset="0"/>
              </a:rPr>
            </a:br>
            <a:r>
              <a:rPr lang="sr-Latn-CS" sz="3200" b="1">
                <a:solidFill>
                  <a:srgbClr val="672020"/>
                </a:solidFill>
                <a:latin typeface="Book Antiqua" panose="02040602050305030304" pitchFamily="18" charset="0"/>
              </a:rPr>
              <a:t> SUPERIUS</a:t>
            </a:r>
          </a:p>
        </p:txBody>
      </p:sp>
    </p:spTree>
    <p:extLst>
      <p:ext uri="{BB962C8B-B14F-4D97-AF65-F5344CB8AC3E}">
        <p14:creationId xmlns:p14="http://schemas.microsoft.com/office/powerpoint/2010/main" val="259679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"/>
          <p:cNvSpPr>
            <a:spLocks noChangeArrowheads="1"/>
          </p:cNvSpPr>
          <p:nvPr/>
        </p:nvSpPr>
        <p:spPr bwMode="auto">
          <a:xfrm>
            <a:off x="500063" y="1285875"/>
            <a:ext cx="6429375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- </a:t>
            </a:r>
            <a:r>
              <a:rPr lang="sr-Cyrl-CS" altLang="en-US">
                <a:latin typeface="Book Antiqua" panose="02040602050305030304" pitchFamily="18" charset="0"/>
              </a:rPr>
              <a:t>Испред попречног наставка Ц6 пршљена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</a:rPr>
              <a:t>Бочне гране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васкуларне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- </a:t>
            </a:r>
            <a:r>
              <a:rPr lang="en-US" altLang="en-US" b="1">
                <a:latin typeface="Book Antiqua" panose="02040602050305030304" pitchFamily="18" charset="0"/>
              </a:rPr>
              <a:t>nn. carotici 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за</a:t>
            </a:r>
            <a:r>
              <a:rPr lang="en-US" altLang="en-US">
                <a:latin typeface="Book Antiqua" panose="02040602050305030304" pitchFamily="18" charset="0"/>
              </a:rPr>
              <a:t> plexus caroticus communis</a:t>
            </a:r>
            <a:br>
              <a:rPr lang="en-US" altLang="en-US">
                <a:latin typeface="Book Antiqua" panose="02040602050305030304" pitchFamily="18" charset="0"/>
              </a:rPr>
            </a:b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висцералне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- </a:t>
            </a:r>
            <a:r>
              <a:rPr lang="en-US" altLang="en-US" b="1">
                <a:latin typeface="Book Antiqua" panose="02040602050305030304" pitchFamily="18" charset="0"/>
              </a:rPr>
              <a:t>n. cardiacus cervicalis medius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за</a:t>
            </a:r>
            <a:r>
              <a:rPr lang="en-US" altLang="en-US">
                <a:latin typeface="Book Antiqua" panose="02040602050305030304" pitchFamily="18" charset="0"/>
              </a:rPr>
              <a:t> plexus cardiacus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- </a:t>
            </a:r>
            <a:r>
              <a:rPr lang="en-US" altLang="en-US" b="1">
                <a:latin typeface="Book Antiqua" panose="02040602050305030304" pitchFamily="18" charset="0"/>
              </a:rPr>
              <a:t>rr.thyroidei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за</a:t>
            </a:r>
            <a:r>
              <a:rPr lang="en-US" altLang="en-US">
                <a:latin typeface="Book Antiqua" panose="02040602050305030304" pitchFamily="18" charset="0"/>
              </a:rPr>
              <a:t> plexus thyroideus superior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plexus thyroideus inferior</a:t>
            </a:r>
            <a:br>
              <a:rPr lang="en-US" altLang="en-US">
                <a:latin typeface="Book Antiqua" panose="02040602050305030304" pitchFamily="18" charset="0"/>
              </a:rPr>
            </a:b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комуникантне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- </a:t>
            </a:r>
            <a:r>
              <a:rPr lang="sr-Cyrl-CS" altLang="en-US">
                <a:latin typeface="Book Antiqua" panose="02040602050305030304" pitchFamily="18" charset="0"/>
              </a:rPr>
              <a:t>за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Ц</a:t>
            </a:r>
            <a:r>
              <a:rPr lang="en-US" altLang="en-US">
                <a:latin typeface="Book Antiqua" panose="02040602050305030304" pitchFamily="18" charset="0"/>
              </a:rPr>
              <a:t>5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Ц</a:t>
            </a:r>
            <a:r>
              <a:rPr lang="en-US" altLang="en-US">
                <a:latin typeface="Book Antiqua" panose="02040602050305030304" pitchFamily="18" charset="0"/>
              </a:rPr>
              <a:t>6 živac</a:t>
            </a:r>
            <a:endParaRPr lang="en-US" altLang="en-US" b="1">
              <a:latin typeface="Book Antiqua" panose="02040602050305030304" pitchFamily="18" charset="0"/>
            </a:endParaRPr>
          </a:p>
        </p:txBody>
      </p:sp>
      <p:sp>
        <p:nvSpPr>
          <p:cNvPr id="80899" name="Rectangle 2"/>
          <p:cNvSpPr>
            <a:spLocks noChangeArrowheads="1"/>
          </p:cNvSpPr>
          <p:nvPr/>
        </p:nvSpPr>
        <p:spPr bwMode="auto">
          <a:xfrm>
            <a:off x="857250" y="428625"/>
            <a:ext cx="7510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>
                <a:latin typeface="Book Antiqua" panose="02040602050305030304" pitchFamily="18" charset="0"/>
              </a:rPr>
              <a:t>2</a:t>
            </a:r>
            <a:r>
              <a:rPr lang="sr-Latn-CS" sz="3200" b="1">
                <a:solidFill>
                  <a:srgbClr val="672020"/>
                </a:solidFill>
                <a:latin typeface="Book Antiqua" panose="02040602050305030304" pitchFamily="18" charset="0"/>
              </a:rPr>
              <a:t>) GANGLION CERVICALE MEDIUM</a:t>
            </a:r>
            <a:endParaRPr lang="sr-Latn-CS" sz="3200" b="1">
              <a:latin typeface="Book Antiqua" panose="02040602050305030304" pitchFamily="18" charset="0"/>
            </a:endParaRPr>
          </a:p>
        </p:txBody>
      </p:sp>
      <p:pic>
        <p:nvPicPr>
          <p:cNvPr id="80900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14999" r="28516" b="10001"/>
          <a:stretch>
            <a:fillRect/>
          </a:stretch>
        </p:blipFill>
        <p:spPr bwMode="auto">
          <a:xfrm>
            <a:off x="5000625" y="2071688"/>
            <a:ext cx="3697288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065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 idx="4294967295"/>
          </p:nvPr>
        </p:nvSpPr>
        <p:spPr>
          <a:xfrm>
            <a:off x="1500188" y="285750"/>
            <a:ext cx="5857875" cy="654050"/>
          </a:xfrm>
        </p:spPr>
        <p:txBody>
          <a:bodyPr/>
          <a:lstStyle/>
          <a:p>
            <a:pPr eaLnBrk="1" hangingPunct="1"/>
            <a:r>
              <a:rPr lang="sr-Latn-CS">
                <a:solidFill>
                  <a:srgbClr val="67202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GANGLION STELATUM</a:t>
            </a:r>
          </a:p>
        </p:txBody>
      </p:sp>
      <p:sp>
        <p:nvSpPr>
          <p:cNvPr id="81923" name="Content Placeholder 7"/>
          <p:cNvSpPr>
            <a:spLocks noGrp="1"/>
          </p:cNvSpPr>
          <p:nvPr>
            <p:ph sz="half" idx="4294967295"/>
          </p:nvPr>
        </p:nvSpPr>
        <p:spPr>
          <a:xfrm>
            <a:off x="500063" y="1000125"/>
            <a:ext cx="8001000" cy="1062038"/>
          </a:xfrm>
        </p:spPr>
        <p:txBody>
          <a:bodyPr>
            <a:spAutoFit/>
          </a:bodyPr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2000" b="1">
                <a:latin typeface="Book Antiqua" panose="02040602050305030304" pitchFamily="18" charset="0"/>
              </a:rPr>
              <a:t>* Ganglion cervicale inferius + ganglion thoracale I –</a:t>
            </a:r>
            <a:r>
              <a:rPr lang="en-US" altLang="en-US" sz="2000" b="1">
                <a:solidFill>
                  <a:srgbClr val="00B0F0"/>
                </a:solidFill>
                <a:latin typeface="Book Antiqua" panose="02040602050305030304" pitchFamily="18" charset="0"/>
              </a:rPr>
              <a:t> </a:t>
            </a:r>
            <a:br>
              <a:rPr lang="en-US" altLang="en-US" sz="2000" b="1">
                <a:solidFill>
                  <a:srgbClr val="00B0F0"/>
                </a:solidFill>
                <a:latin typeface="Book Antiqua" panose="02040602050305030304" pitchFamily="18" charset="0"/>
              </a:rPr>
            </a:br>
            <a:r>
              <a:rPr lang="en-US" altLang="en-US" sz="2000" b="1">
                <a:solidFill>
                  <a:srgbClr val="672020"/>
                </a:solidFill>
                <a:latin typeface="Book Antiqua" panose="02040602050305030304" pitchFamily="18" charset="0"/>
              </a:rPr>
              <a:t>ganglion cervicothoracicum s. </a:t>
            </a:r>
            <a:r>
              <a:rPr lang="en-US" altLang="en-US" sz="2000">
                <a:solidFill>
                  <a:srgbClr val="672020"/>
                </a:solidFill>
                <a:latin typeface="Book Antiqua" panose="02040602050305030304" pitchFamily="18" charset="0"/>
              </a:rPr>
              <a:t> </a:t>
            </a:r>
            <a:r>
              <a:rPr lang="en-US" altLang="en-US" sz="2000" b="1">
                <a:solidFill>
                  <a:srgbClr val="672020"/>
                </a:solidFill>
                <a:latin typeface="Book Antiqua" panose="02040602050305030304" pitchFamily="18" charset="0"/>
              </a:rPr>
              <a:t>ganglion stelatum </a:t>
            </a:r>
            <a:br>
              <a:rPr lang="en-US" altLang="en-US" sz="2000" b="1">
                <a:solidFill>
                  <a:srgbClr val="672020"/>
                </a:solidFill>
                <a:latin typeface="Book Antiqua" panose="02040602050305030304" pitchFamily="18" charset="0"/>
              </a:rPr>
            </a:br>
            <a:r>
              <a:rPr lang="en-US" altLang="en-US" sz="2000" b="1">
                <a:solidFill>
                  <a:srgbClr val="672020"/>
                </a:solidFill>
                <a:latin typeface="Book Antiqua" panose="02040602050305030304" pitchFamily="18" charset="0"/>
              </a:rPr>
              <a:t>(</a:t>
            </a:r>
            <a:r>
              <a:rPr lang="sr-Cyrl-CS" altLang="en-US" sz="2000" b="1">
                <a:solidFill>
                  <a:srgbClr val="672020"/>
                </a:solidFill>
                <a:latin typeface="Book Antiqua" panose="02040602050305030304" pitchFamily="18" charset="0"/>
              </a:rPr>
              <a:t>звездани ганглион</a:t>
            </a:r>
            <a:r>
              <a:rPr lang="en-US" altLang="en-US" sz="2000" b="1">
                <a:solidFill>
                  <a:srgbClr val="672020"/>
                </a:solidFill>
                <a:latin typeface="Book Antiqua" panose="02040602050305030304" pitchFamily="18" charset="0"/>
              </a:rPr>
              <a:t>)</a:t>
            </a:r>
          </a:p>
        </p:txBody>
      </p:sp>
      <p:pic>
        <p:nvPicPr>
          <p:cNvPr id="819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8" t="6787" r="31445" b="68781"/>
          <a:stretch>
            <a:fillRect/>
          </a:stretch>
        </p:blipFill>
        <p:spPr bwMode="auto">
          <a:xfrm>
            <a:off x="714375" y="2143125"/>
            <a:ext cx="732155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5" name="TextBox 11"/>
          <p:cNvSpPr txBox="1">
            <a:spLocks noChangeArrowheads="1"/>
          </p:cNvSpPr>
          <p:nvPr/>
        </p:nvSpPr>
        <p:spPr bwMode="auto">
          <a:xfrm>
            <a:off x="785813" y="5286375"/>
            <a:ext cx="7346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-  </a:t>
            </a:r>
            <a:r>
              <a:rPr lang="sr-Cyrl-CS" altLang="en-US">
                <a:latin typeface="Book Antiqua" panose="02040602050305030304" pitchFamily="18" charset="0"/>
              </a:rPr>
              <a:t>Смештен испред попречног наставка Ц</a:t>
            </a:r>
            <a:r>
              <a:rPr lang="en-US" altLang="en-US">
                <a:latin typeface="Book Antiqua" panose="02040602050305030304" pitchFamily="18" charset="0"/>
              </a:rPr>
              <a:t>VII </a:t>
            </a:r>
            <a:r>
              <a:rPr lang="sr-Cyrl-CS" altLang="en-US">
                <a:latin typeface="Book Antiqua" panose="02040602050305030304" pitchFamily="18" charset="0"/>
              </a:rPr>
              <a:t>и врата првог ребра</a:t>
            </a:r>
            <a:r>
              <a:rPr lang="en-US" altLang="en-US">
                <a:latin typeface="Book Antiqua" panose="02040602050305030304" pitchFamily="18" charset="0"/>
              </a:rPr>
              <a:t>,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</a:rPr>
              <a:t>а изнад </a:t>
            </a:r>
            <a:r>
              <a:rPr lang="en-US" altLang="en-US">
                <a:latin typeface="Book Antiqua" panose="02040602050305030304" pitchFamily="18" charset="0"/>
              </a:rPr>
              <a:t>cupulae pleurae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-  </a:t>
            </a:r>
            <a:r>
              <a:rPr lang="sr-Cyrl-CS" altLang="en-US">
                <a:latin typeface="Book Antiqua" panose="02040602050305030304" pitchFamily="18" charset="0"/>
              </a:rPr>
              <a:t>Горњи део прекрива </a:t>
            </a:r>
            <a:r>
              <a:rPr lang="en-US" altLang="en-US">
                <a:latin typeface="Book Antiqua" panose="02040602050305030304" pitchFamily="18" charset="0"/>
              </a:rPr>
              <a:t>lamina prevertebralis fasciae cervicalis,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a </a:t>
            </a:r>
            <a:r>
              <a:rPr lang="sr-Cyrl-CS" altLang="en-US">
                <a:latin typeface="Book Antiqua" panose="02040602050305030304" pitchFamily="18" charset="0"/>
              </a:rPr>
              <a:t>доњи</a:t>
            </a:r>
            <a:r>
              <a:rPr lang="en-US" altLang="en-US">
                <a:latin typeface="Book Antiqua" panose="02040602050305030304" pitchFamily="18" charset="0"/>
              </a:rPr>
              <a:t> fascia endothoracica </a:t>
            </a:r>
          </a:p>
        </p:txBody>
      </p:sp>
    </p:spTree>
    <p:extLst>
      <p:ext uri="{BB962C8B-B14F-4D97-AF65-F5344CB8AC3E}">
        <p14:creationId xmlns:p14="http://schemas.microsoft.com/office/powerpoint/2010/main" val="46699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 idx="4294967295"/>
          </p:nvPr>
        </p:nvSpPr>
        <p:spPr>
          <a:xfrm>
            <a:off x="571500" y="428625"/>
            <a:ext cx="8229600" cy="654050"/>
          </a:xfrm>
        </p:spPr>
        <p:txBody>
          <a:bodyPr/>
          <a:lstStyle/>
          <a:p>
            <a:pPr eaLnBrk="1" hangingPunct="1"/>
            <a:r>
              <a:rPr lang="sr-Latn-CS">
                <a:solidFill>
                  <a:srgbClr val="67202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GANGLION STELATUM</a:t>
            </a:r>
          </a:p>
        </p:txBody>
      </p:sp>
      <p:sp>
        <p:nvSpPr>
          <p:cNvPr id="82947" name="Content Placeholder 7"/>
          <p:cNvSpPr>
            <a:spLocks noGrp="1"/>
          </p:cNvSpPr>
          <p:nvPr>
            <p:ph sz="half" idx="4294967295"/>
          </p:nvPr>
        </p:nvSpPr>
        <p:spPr>
          <a:xfrm>
            <a:off x="0" y="1071563"/>
            <a:ext cx="9144000" cy="5532284"/>
          </a:xfrm>
        </p:spPr>
        <p:txBody>
          <a:bodyPr>
            <a:spAutoFit/>
          </a:bodyPr>
          <a:lstStyle/>
          <a:p>
            <a:pPr eaLnBrk="1" hangingPunct="1"/>
            <a:r>
              <a:rPr lang="sr-Cyrl-CS" altLang="en-US" sz="2000" b="1" dirty="0">
                <a:latin typeface="Book Antiqua" panose="02040602050305030304" pitchFamily="18" charset="0"/>
              </a:rPr>
              <a:t>Гране</a:t>
            </a:r>
            <a:r>
              <a:rPr lang="en-US" altLang="en-US" sz="2000" b="1" dirty="0">
                <a:latin typeface="Book Antiqua" panose="02040602050305030304" pitchFamily="18" charset="0"/>
              </a:rPr>
              <a:t>:</a:t>
            </a:r>
            <a:br>
              <a:rPr lang="en-US" altLang="en-US" sz="2000" b="1" dirty="0">
                <a:latin typeface="Book Antiqua" panose="02040602050305030304" pitchFamily="18" charset="0"/>
              </a:rPr>
            </a:br>
            <a:r>
              <a:rPr lang="en-US" altLang="en-US" sz="1800" b="1" dirty="0">
                <a:solidFill>
                  <a:srgbClr val="672020"/>
                </a:solidFill>
                <a:latin typeface="Book Antiqua" panose="02040602050305030304" pitchFamily="18" charset="0"/>
              </a:rPr>
              <a:t>- n. </a:t>
            </a:r>
            <a:r>
              <a:rPr lang="en-US" altLang="en-US" sz="1800" b="1" dirty="0" err="1">
                <a:solidFill>
                  <a:srgbClr val="672020"/>
                </a:solidFill>
                <a:latin typeface="Book Antiqua" panose="02040602050305030304" pitchFamily="18" charset="0"/>
              </a:rPr>
              <a:t>cardiacus</a:t>
            </a:r>
            <a:r>
              <a:rPr lang="en-US" altLang="en-US" sz="1800" b="1" dirty="0">
                <a:solidFill>
                  <a:srgbClr val="672020"/>
                </a:solidFill>
                <a:latin typeface="Book Antiqua" panose="02040602050305030304" pitchFamily="18" charset="0"/>
              </a:rPr>
              <a:t> </a:t>
            </a:r>
            <a:r>
              <a:rPr lang="en-US" altLang="en-US" sz="1800" b="1" dirty="0" err="1">
                <a:solidFill>
                  <a:srgbClr val="672020"/>
                </a:solidFill>
                <a:latin typeface="Book Antiqua" panose="02040602050305030304" pitchFamily="18" charset="0"/>
              </a:rPr>
              <a:t>cervicalis</a:t>
            </a:r>
            <a:r>
              <a:rPr lang="en-US" altLang="en-US" sz="1800" b="1" dirty="0">
                <a:solidFill>
                  <a:srgbClr val="672020"/>
                </a:solidFill>
                <a:latin typeface="Book Antiqua" panose="02040602050305030304" pitchFamily="18" charset="0"/>
              </a:rPr>
              <a:t> inferior</a:t>
            </a:r>
            <a:r>
              <a:rPr lang="en-US" altLang="en-US" sz="1800" b="1" dirty="0">
                <a:solidFill>
                  <a:srgbClr val="C00000"/>
                </a:solidFill>
                <a:latin typeface="Book Antiqua" panose="02040602050305030304" pitchFamily="18" charset="0"/>
              </a:rPr>
              <a:t/>
            </a:r>
            <a:br>
              <a:rPr lang="en-US" altLang="en-US" sz="1800" b="1" dirty="0">
                <a:solidFill>
                  <a:srgbClr val="C00000"/>
                </a:solidFill>
                <a:latin typeface="Book Antiqua" panose="02040602050305030304" pitchFamily="18" charset="0"/>
              </a:rPr>
            </a:br>
            <a:r>
              <a:rPr lang="en-US" altLang="en-US" sz="1800" b="1" dirty="0">
                <a:solidFill>
                  <a:srgbClr val="C00000"/>
                </a:solidFill>
                <a:latin typeface="Book Antiqua" panose="02040602050305030304" pitchFamily="18" charset="0"/>
              </a:rPr>
              <a:t>                                       </a:t>
            </a:r>
            <a:r>
              <a:rPr lang="en-US" altLang="en-US" sz="1700" b="1" dirty="0">
                <a:latin typeface="Book Antiqua" panose="02040602050305030304" pitchFamily="18" charset="0"/>
              </a:rPr>
              <a:t>–</a:t>
            </a:r>
            <a:r>
              <a:rPr lang="en-US" altLang="en-US" sz="1700" b="1" dirty="0">
                <a:solidFill>
                  <a:srgbClr val="FFFF66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највећа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грана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овог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ганглиона</a:t>
            </a:r>
            <a:r>
              <a:rPr lang="en-US" altLang="en-US" sz="1600" b="1" dirty="0">
                <a:latin typeface="Book Antiqua" panose="02040602050305030304" pitchFamily="18" charset="0"/>
              </a:rPr>
              <a:t/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600" b="1" dirty="0">
                <a:latin typeface="Book Antiqua" panose="02040602050305030304" pitchFamily="18" charset="0"/>
              </a:rPr>
              <a:t>	                               -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улази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у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састав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дубоког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дела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срчаног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сплета</a:t>
            </a:r>
            <a:r>
              <a:rPr lang="en-US" altLang="en-US" sz="1600" b="1" dirty="0">
                <a:latin typeface="Book Antiqua" panose="02040602050305030304" pitchFamily="18" charset="0"/>
              </a:rPr>
              <a:t> (plexus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cardiacus</a:t>
            </a:r>
            <a:r>
              <a:rPr lang="en-US" altLang="en-US" sz="1600" b="1" dirty="0">
                <a:latin typeface="Book Antiqua" panose="02040602050305030304" pitchFamily="18" charset="0"/>
              </a:rPr>
              <a:t>)</a:t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600" b="1" dirty="0">
                <a:latin typeface="Book Antiqua" panose="02040602050305030304" pitchFamily="18" charset="0"/>
              </a:rPr>
              <a:t>	                               -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анастомозира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n.c.c</a:t>
            </a:r>
            <a:r>
              <a:rPr lang="en-US" altLang="en-US" sz="1600" b="1" dirty="0">
                <a:latin typeface="Book Antiqua" panose="02040602050305030304" pitchFamily="18" charset="0"/>
              </a:rPr>
              <a:t>.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medius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и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nn.c.th.inferiores</a:t>
            </a:r>
            <a:endParaRPr lang="en-US" altLang="en-US" sz="1600" b="1" dirty="0">
              <a:latin typeface="Book Antiqua" panose="02040602050305030304" pitchFamily="18" charset="0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1800" b="1" dirty="0">
                <a:solidFill>
                  <a:srgbClr val="C00000"/>
                </a:solidFill>
                <a:latin typeface="Book Antiqua" panose="02040602050305030304" pitchFamily="18" charset="0"/>
              </a:rPr>
              <a:t>    </a:t>
            </a:r>
            <a:r>
              <a:rPr lang="en-US" altLang="en-US" sz="1800" b="1" dirty="0">
                <a:solidFill>
                  <a:srgbClr val="672020"/>
                </a:solidFill>
                <a:latin typeface="Book Antiqua" panose="02040602050305030304" pitchFamily="18" charset="0"/>
              </a:rPr>
              <a:t>- plexus </a:t>
            </a:r>
            <a:r>
              <a:rPr lang="en-US" altLang="en-US" sz="1800" b="1" dirty="0" err="1">
                <a:solidFill>
                  <a:srgbClr val="672020"/>
                </a:solidFill>
                <a:latin typeface="Book Antiqua" panose="02040602050305030304" pitchFamily="18" charset="0"/>
              </a:rPr>
              <a:t>subclavius</a:t>
            </a:r>
            <a:r>
              <a:rPr lang="en-US" altLang="en-US" sz="1800" b="1" dirty="0">
                <a:solidFill>
                  <a:srgbClr val="672020"/>
                </a:solidFill>
                <a:latin typeface="Book Antiqua" panose="02040602050305030304" pitchFamily="18" charset="0"/>
              </a:rPr>
              <a:t>       </a:t>
            </a:r>
            <a:r>
              <a:rPr lang="en-US" altLang="en-US" sz="1600" b="1" dirty="0">
                <a:latin typeface="Book Antiqua" panose="02040602050305030304" pitchFamily="18" charset="0"/>
              </a:rPr>
              <a:t>–	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судовне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гране</a:t>
            </a:r>
            <a:r>
              <a:rPr lang="en-US" altLang="en-US" sz="1600" b="1" dirty="0">
                <a:latin typeface="Book Antiqua" panose="02040602050305030304" pitchFamily="18" charset="0"/>
              </a:rPr>
              <a:t> ganglion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stelatum</a:t>
            </a:r>
            <a:r>
              <a:rPr lang="en-US" altLang="en-US" sz="1600" b="1" dirty="0">
                <a:latin typeface="Book Antiqua" panose="02040602050305030304" pitchFamily="18" charset="0"/>
              </a:rPr>
              <a:t>-a</a:t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600" b="1" dirty="0">
                <a:latin typeface="Book Antiqua" panose="02040602050305030304" pitchFamily="18" charset="0"/>
              </a:rPr>
              <a:t>		               -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то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су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његове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rr</a:t>
            </a:r>
            <a:r>
              <a:rPr lang="en-US" altLang="en-US" sz="1600" b="1" dirty="0">
                <a:latin typeface="Book Antiqua" panose="02040602050305030304" pitchFamily="18" charset="0"/>
              </a:rPr>
              <a:t>.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communicantes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grisei</a:t>
            </a:r>
            <a:r>
              <a:rPr lang="en-US" altLang="en-US" sz="1600" b="1" dirty="0">
                <a:latin typeface="Book Antiqua" panose="02040602050305030304" pitchFamily="18" charset="0"/>
              </a:rPr>
              <a:t> –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враћају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назад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у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600" b="1" dirty="0">
                <a:latin typeface="Book Antiqua" panose="02040602050305030304" pitchFamily="18" charset="0"/>
              </a:rPr>
              <a:t>                                               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кичмени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живац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и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прате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гране</a:t>
            </a:r>
            <a:r>
              <a:rPr lang="en-US" altLang="en-US" sz="1600" b="1" dirty="0">
                <a:latin typeface="Book Antiqua" panose="02040602050305030304" pitchFamily="18" charset="0"/>
              </a:rPr>
              <a:t> a.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subclaviae</a:t>
            </a:r>
            <a:endParaRPr lang="en-US" altLang="en-US" sz="1600" b="1" dirty="0">
              <a:latin typeface="Book Antiqua" panose="02040602050305030304" pitchFamily="18" charset="0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1600" b="1" dirty="0">
                <a:latin typeface="Book Antiqua" panose="02040602050305030304" pitchFamily="18" charset="0"/>
              </a:rPr>
              <a:t/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800" b="1" dirty="0">
                <a:solidFill>
                  <a:srgbClr val="672020"/>
                </a:solidFill>
                <a:latin typeface="Book Antiqua" panose="02040602050305030304" pitchFamily="18" charset="0"/>
              </a:rPr>
              <a:t>- n. </a:t>
            </a:r>
            <a:r>
              <a:rPr lang="en-US" altLang="en-US" sz="1800" b="1" dirty="0" err="1">
                <a:solidFill>
                  <a:srgbClr val="672020"/>
                </a:solidFill>
                <a:latin typeface="Book Antiqua" panose="02040602050305030304" pitchFamily="18" charset="0"/>
              </a:rPr>
              <a:t>vertebralis</a:t>
            </a:r>
            <a:r>
              <a:rPr lang="en-US" altLang="en-US" sz="1800" b="1" dirty="0">
                <a:solidFill>
                  <a:srgbClr val="672020"/>
                </a:solidFill>
                <a:latin typeface="Book Antiqua" panose="02040602050305030304" pitchFamily="18" charset="0"/>
              </a:rPr>
              <a:t>    </a:t>
            </a:r>
            <a:r>
              <a:rPr lang="en-US" altLang="en-US" sz="1600" b="1" dirty="0">
                <a:latin typeface="Book Antiqua" panose="02040602050305030304" pitchFamily="18" charset="0"/>
              </a:rPr>
              <a:t>–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неколико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постганглијских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грана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које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директно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прикључују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600" b="1" dirty="0">
                <a:latin typeface="Book Antiqua" panose="02040602050305030304" pitchFamily="18" charset="0"/>
              </a:rPr>
              <a:t>                                     a.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vertebralis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и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њом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улазе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у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отвор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попречног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наставка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Ц</a:t>
            </a:r>
            <a:r>
              <a:rPr lang="en-US" altLang="en-US" sz="1600" b="1" dirty="0">
                <a:latin typeface="Book Antiqua" panose="02040602050305030304" pitchFamily="18" charset="0"/>
              </a:rPr>
              <a:t>6</a:t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600" b="1" dirty="0">
                <a:latin typeface="Book Antiqua" panose="02040602050305030304" pitchFamily="18" charset="0"/>
              </a:rPr>
              <a:t>		    -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даље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рачвају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и</a:t>
            </a:r>
            <a:r>
              <a:rPr lang="en-US" altLang="en-US" sz="1600" b="1" dirty="0">
                <a:latin typeface="Book Antiqua" panose="02040602050305030304" pitchFamily="18" charset="0"/>
              </a:rPr>
              <a:t>: </a:t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600" b="1" dirty="0">
                <a:latin typeface="Book Antiqua" panose="02040602050305030304" pitchFamily="18" charset="0"/>
              </a:rPr>
              <a:t>		 1)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делом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анастомозирају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Ц</a:t>
            </a:r>
            <a:r>
              <a:rPr lang="en-US" altLang="en-US" sz="1600" b="1" dirty="0">
                <a:latin typeface="Book Antiqua" panose="02040602050305030304" pitchFamily="18" charset="0"/>
              </a:rPr>
              <a:t>6,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Ц</a:t>
            </a:r>
            <a:r>
              <a:rPr lang="en-US" altLang="en-US" sz="1600" b="1" dirty="0">
                <a:latin typeface="Book Antiqua" panose="02040602050305030304" pitchFamily="18" charset="0"/>
              </a:rPr>
              <a:t>7,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Ц</a:t>
            </a:r>
            <a:r>
              <a:rPr lang="en-US" altLang="en-US" sz="1600" b="1" dirty="0">
                <a:latin typeface="Book Antiqua" panose="02040602050305030304" pitchFamily="18" charset="0"/>
              </a:rPr>
              <a:t>8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живцем</a:t>
            </a:r>
            <a:r>
              <a:rPr lang="en-US" altLang="en-US" sz="1600" b="1" dirty="0">
                <a:latin typeface="Book Antiqua" panose="02040602050305030304" pitchFamily="18" charset="0"/>
              </a:rPr>
              <a:t>,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који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предају</a:t>
            </a:r>
            <a:r>
              <a:rPr lang="en-US" altLang="en-US" sz="1600" b="1" dirty="0">
                <a:latin typeface="Book Antiqua" panose="02040602050305030304" pitchFamily="18" charset="0"/>
              </a:rPr>
              <a:t/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600" b="1" dirty="0">
                <a:latin typeface="Book Antiqua" panose="02040602050305030304" pitchFamily="18" charset="0"/>
              </a:rPr>
              <a:t>		      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постганглијска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влакна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за</a:t>
            </a:r>
            <a:r>
              <a:rPr lang="en-US" altLang="en-US" sz="1600" b="1" dirty="0">
                <a:latin typeface="Book Antiqua" panose="02040602050305030304" pitchFamily="18" charset="0"/>
              </a:rPr>
              <a:t> plexus brachialis</a:t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600" b="1" dirty="0">
                <a:latin typeface="Book Antiqua" panose="02040602050305030304" pitchFamily="18" charset="0"/>
              </a:rPr>
              <a:t>		2)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део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наставља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даље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уз</a:t>
            </a:r>
            <a:r>
              <a:rPr lang="en-US" altLang="en-US" sz="1600" b="1" dirty="0">
                <a:latin typeface="Book Antiqua" panose="02040602050305030304" pitchFamily="18" charset="0"/>
              </a:rPr>
              <a:t> a.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vertebralis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и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улази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у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састав</a:t>
            </a:r>
            <a:r>
              <a:rPr lang="en-US" altLang="en-US" sz="1600" b="1" dirty="0">
                <a:latin typeface="Book Antiqua" panose="02040602050305030304" pitchFamily="18" charset="0"/>
              </a:rPr>
              <a:t> plexus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vertebralis</a:t>
            </a:r>
            <a:endParaRPr lang="en-US" altLang="en-US" sz="1600" b="1" dirty="0">
              <a:latin typeface="Book Antiqua" panose="02040602050305030304" pitchFamily="18" charset="0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en-US" sz="1600" b="1" dirty="0">
              <a:latin typeface="Book Antiqua" panose="02040602050305030304" pitchFamily="18" charset="0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sz="1600" b="1" dirty="0">
                <a:latin typeface="Book Antiqua" panose="02040602050305030304" pitchFamily="18" charset="0"/>
              </a:rPr>
              <a:t>	</a:t>
            </a:r>
            <a:r>
              <a:rPr lang="en-US" altLang="en-US" sz="1800" b="1" dirty="0">
                <a:solidFill>
                  <a:srgbClr val="672020"/>
                </a:solidFill>
                <a:latin typeface="Book Antiqua" panose="02040602050305030304" pitchFamily="18" charset="0"/>
              </a:rPr>
              <a:t>- plexus </a:t>
            </a:r>
            <a:r>
              <a:rPr lang="en-US" altLang="en-US" sz="1800" b="1" dirty="0" err="1">
                <a:solidFill>
                  <a:srgbClr val="672020"/>
                </a:solidFill>
                <a:latin typeface="Book Antiqua" panose="02040602050305030304" pitchFamily="18" charset="0"/>
              </a:rPr>
              <a:t>vertebralis</a:t>
            </a:r>
            <a:r>
              <a:rPr lang="en-US" altLang="en-US" sz="1800" b="1" dirty="0">
                <a:solidFill>
                  <a:srgbClr val="672020"/>
                </a:solidFill>
                <a:latin typeface="Book Antiqua" panose="02040602050305030304" pitchFamily="18" charset="0"/>
              </a:rPr>
              <a:t>  </a:t>
            </a:r>
            <a:r>
              <a:rPr lang="en-US" altLang="en-US" sz="1600" b="1" dirty="0">
                <a:latin typeface="Book Antiqua" panose="02040602050305030304" pitchFamily="18" charset="0"/>
              </a:rPr>
              <a:t>–</a:t>
            </a:r>
            <a:r>
              <a:rPr lang="en-US" altLang="en-US" sz="1800" b="1" dirty="0">
                <a:solidFill>
                  <a:srgbClr val="FFFF66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чине</a:t>
            </a:r>
            <a:r>
              <a:rPr lang="en-US" altLang="en-US" sz="1600" b="1" dirty="0">
                <a:latin typeface="Book Antiqua" panose="02040602050305030304" pitchFamily="18" charset="0"/>
              </a:rPr>
              <a:t>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га</a:t>
            </a:r>
            <a:r>
              <a:rPr lang="en-US" altLang="en-US" sz="1600" b="1" dirty="0">
                <a:latin typeface="Book Antiqua" panose="02040602050305030304" pitchFamily="18" charset="0"/>
              </a:rPr>
              <a:t>: </a:t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600" b="1" dirty="0">
                <a:latin typeface="Book Antiqua" panose="02040602050305030304" pitchFamily="18" charset="0"/>
              </a:rPr>
              <a:t>                                     1)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гране</a:t>
            </a:r>
            <a:r>
              <a:rPr lang="en-US" altLang="en-US" sz="1600" b="1" dirty="0">
                <a:latin typeface="Book Antiqua" panose="02040602050305030304" pitchFamily="18" charset="0"/>
              </a:rPr>
              <a:t> n.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vertebralis</a:t>
            </a:r>
            <a:r>
              <a:rPr lang="en-US" altLang="en-US" sz="1600" b="1" dirty="0">
                <a:latin typeface="Book Antiqua" panose="02040602050305030304" pitchFamily="18" charset="0"/>
              </a:rPr>
              <a:t>-</a:t>
            </a:r>
            <a:r>
              <a:rPr lang="sr-Cyrl-CS" altLang="en-US" sz="1600" b="1" dirty="0">
                <a:latin typeface="Book Antiqua" panose="02040602050305030304" pitchFamily="18" charset="0"/>
              </a:rPr>
              <a:t>а</a:t>
            </a:r>
            <a:r>
              <a:rPr lang="en-US" altLang="en-US" sz="1600" b="1" dirty="0">
                <a:latin typeface="Book Antiqua" panose="02040602050305030304" pitchFamily="18" charset="0"/>
              </a:rPr>
              <a:t>; </a:t>
            </a:r>
            <a:br>
              <a:rPr lang="en-US" altLang="en-US" sz="1600" b="1" dirty="0">
                <a:latin typeface="Book Antiqua" panose="02040602050305030304" pitchFamily="18" charset="0"/>
              </a:rPr>
            </a:br>
            <a:r>
              <a:rPr lang="en-US" altLang="en-US" sz="1600" b="1" dirty="0">
                <a:latin typeface="Book Antiqua" panose="02040602050305030304" pitchFamily="18" charset="0"/>
              </a:rPr>
              <a:t>	    	      </a:t>
            </a:r>
            <a:r>
              <a:rPr lang="en-US" altLang="en-US" sz="1600" b="1" dirty="0" smtClean="0">
                <a:latin typeface="Book Antiqua" panose="02040602050305030304" pitchFamily="18" charset="0"/>
              </a:rPr>
              <a:t>2) </a:t>
            </a:r>
            <a:r>
              <a:rPr lang="sr-Cyrl-CS" altLang="en-US" sz="1600" b="1" dirty="0">
                <a:latin typeface="Book Antiqua" panose="02040602050305030304" pitchFamily="18" charset="0"/>
              </a:rPr>
              <a:t>гране</a:t>
            </a:r>
            <a:r>
              <a:rPr lang="en-US" altLang="en-US" sz="1600" b="1" dirty="0">
                <a:latin typeface="Book Antiqua" panose="02040602050305030304" pitchFamily="18" charset="0"/>
              </a:rPr>
              <a:t> plexus </a:t>
            </a:r>
            <a:r>
              <a:rPr lang="en-US" altLang="en-US" sz="1600" b="1" dirty="0" err="1">
                <a:latin typeface="Book Antiqua" panose="02040602050305030304" pitchFamily="18" charset="0"/>
              </a:rPr>
              <a:t>subclavius</a:t>
            </a:r>
            <a:r>
              <a:rPr lang="en-US" altLang="en-US" sz="1600" b="1" dirty="0">
                <a:latin typeface="Book Antiqua" panose="02040602050305030304" pitchFamily="18" charset="0"/>
              </a:rPr>
              <a:t>-</a:t>
            </a:r>
            <a:r>
              <a:rPr lang="sr-Cyrl-CS" altLang="en-US" sz="1600" b="1" dirty="0">
                <a:latin typeface="Book Antiqua" panose="02040602050305030304" pitchFamily="18" charset="0"/>
              </a:rPr>
              <a:t>а</a:t>
            </a:r>
            <a:endParaRPr lang="en-US" altLang="en-US" sz="1600" b="1" dirty="0">
              <a:latin typeface="Book Antiqua" panose="02040602050305030304" pitchFamily="18" charset="0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en-US" sz="2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03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 idx="4294967295"/>
          </p:nvPr>
        </p:nvSpPr>
        <p:spPr>
          <a:xfrm>
            <a:off x="914400" y="428625"/>
            <a:ext cx="8229600" cy="654050"/>
          </a:xfrm>
        </p:spPr>
        <p:txBody>
          <a:bodyPr/>
          <a:lstStyle/>
          <a:p>
            <a:pPr eaLnBrk="1" hangingPunct="1"/>
            <a:r>
              <a:rPr lang="sr-Latn-CS">
                <a:solidFill>
                  <a:srgbClr val="67202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GANGLION STELATUM</a:t>
            </a:r>
          </a:p>
        </p:txBody>
      </p:sp>
      <p:sp>
        <p:nvSpPr>
          <p:cNvPr id="83971" name="Content Placeholder 7"/>
          <p:cNvSpPr>
            <a:spLocks noGrp="1"/>
          </p:cNvSpPr>
          <p:nvPr>
            <p:ph sz="half" idx="4294967295"/>
          </p:nvPr>
        </p:nvSpPr>
        <p:spPr>
          <a:xfrm>
            <a:off x="0" y="1000125"/>
            <a:ext cx="9144000" cy="4025900"/>
          </a:xfrm>
        </p:spPr>
        <p:txBody>
          <a:bodyPr>
            <a:spAutoFit/>
          </a:bodyPr>
          <a:lstStyle/>
          <a:p>
            <a:pPr algn="just" eaLnBrk="1" hangingPunct="1"/>
            <a:r>
              <a:rPr lang="sr-Cyrl-CS" altLang="en-US" sz="1800" b="1" dirty="0" smtClean="0">
                <a:latin typeface="Book Antiqua" panose="02040602050305030304" pitchFamily="18" charset="0"/>
              </a:rPr>
              <a:t>Преко</a:t>
            </a:r>
            <a:r>
              <a:rPr lang="sr-Cyrl-R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веза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en-US" altLang="en-US" sz="1800" b="1" dirty="0">
                <a:latin typeface="Book Antiqua" panose="02040602050305030304" pitchFamily="18" charset="0"/>
              </a:rPr>
              <a:t>ganglion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stelatuma</a:t>
            </a:r>
            <a:r>
              <a:rPr lang="en-US" altLang="en-US" sz="1800" b="1" dirty="0">
                <a:latin typeface="Book Antiqua" panose="02040602050305030304" pitchFamily="18" charset="0"/>
              </a:rPr>
              <a:t> (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ansa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en-US" altLang="en-US" sz="1800" b="1" dirty="0" err="1" smtClean="0">
                <a:latin typeface="Book Antiqua" panose="02040602050305030304" pitchFamily="18" charset="0"/>
              </a:rPr>
              <a:t>subclavia</a:t>
            </a:r>
            <a:r>
              <a:rPr lang="sr-Cyrl-RS" altLang="en-US" sz="1800" b="1" dirty="0" smtClean="0">
                <a:latin typeface="Book Antiqua" panose="02040602050305030304" pitchFamily="18" charset="0"/>
              </a:rPr>
              <a:t>)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одлазе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>
                <a:latin typeface="Book Antiqua" panose="02040602050305030304" pitchFamily="18" charset="0"/>
              </a:rPr>
              <a:t>симпатичка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>
                <a:latin typeface="Book Antiqua" panose="02040602050305030304" pitchFamily="18" charset="0"/>
              </a:rPr>
              <a:t>преганглијска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>
                <a:latin typeface="Book Antiqua" panose="02040602050305030304" pitchFamily="18" charset="0"/>
              </a:rPr>
              <a:t>влакна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>
                <a:latin typeface="Book Antiqua" panose="02040602050305030304" pitchFamily="18" charset="0"/>
              </a:rPr>
              <a:t>за</a:t>
            </a:r>
            <a:r>
              <a:rPr lang="en-US" altLang="en-US" sz="1800" b="1" dirty="0">
                <a:latin typeface="Book Antiqua" panose="02040602050305030304" pitchFamily="18" charset="0"/>
              </a:rPr>
              <a:t> ganglion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cervicale</a:t>
            </a:r>
            <a:r>
              <a:rPr lang="en-US" altLang="en-US" sz="1800" b="1" dirty="0">
                <a:latin typeface="Book Antiqua" panose="02040602050305030304" pitchFamily="18" charset="0"/>
              </a:rPr>
              <a:t> medium </a:t>
            </a:r>
            <a:r>
              <a:rPr lang="sr-Cyrl-CS" altLang="en-US" sz="1800" b="1" dirty="0">
                <a:latin typeface="Book Antiqua" panose="02040602050305030304" pitchFamily="18" charset="0"/>
              </a:rPr>
              <a:t>и</a:t>
            </a:r>
            <a:r>
              <a:rPr lang="en-US" altLang="en-US" sz="1800" b="1" dirty="0">
                <a:latin typeface="Book Antiqua" panose="02040602050305030304" pitchFamily="18" charset="0"/>
              </a:rPr>
              <a:t> ganglion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cervicale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en-US" altLang="en-US" sz="1800" b="1" dirty="0" err="1" smtClean="0">
                <a:latin typeface="Book Antiqua" panose="02040602050305030304" pitchFamily="18" charset="0"/>
              </a:rPr>
              <a:t>superius</a:t>
            </a:r>
            <a:r>
              <a:rPr lang="en-US" altLang="en-US" sz="1800" b="1" dirty="0">
                <a:latin typeface="Book Antiqua" panose="02040602050305030304" pitchFamily="18" charset="0"/>
              </a:rPr>
              <a:t>. </a:t>
            </a:r>
          </a:p>
          <a:p>
            <a:pPr algn="just" eaLnBrk="1" hangingPunct="1"/>
            <a:endParaRPr lang="en-US" altLang="en-US" sz="1800" b="1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Cyrl-CS" altLang="en-US" sz="1800" b="1" dirty="0" smtClean="0">
                <a:latin typeface="Book Antiqua" panose="02040602050305030304" pitchFamily="18" charset="0"/>
              </a:rPr>
              <a:t>Од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ових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ганглиона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одлазе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анастомозе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ка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живцима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главе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 </a:t>
            </a:r>
            <a:r>
              <a:rPr lang="en-US" altLang="en-US" sz="1800" b="1" dirty="0" smtClean="0">
                <a:solidFill>
                  <a:srgbClr val="672020"/>
                </a:solidFill>
                <a:latin typeface="Book Antiqua" panose="02040602050305030304" pitchFamily="18" charset="0"/>
              </a:rPr>
              <a:t>(n. </a:t>
            </a:r>
            <a:r>
              <a:rPr lang="en-US" altLang="en-US" sz="1800" b="1" dirty="0" err="1" smtClean="0">
                <a:solidFill>
                  <a:srgbClr val="672020"/>
                </a:solidFill>
                <a:latin typeface="Book Antiqua" panose="02040602050305030304" pitchFamily="18" charset="0"/>
              </a:rPr>
              <a:t>jugularis</a:t>
            </a:r>
            <a:r>
              <a:rPr lang="en-US" altLang="en-US" sz="1800" b="1" dirty="0" smtClean="0">
                <a:solidFill>
                  <a:srgbClr val="672020"/>
                </a:solidFill>
                <a:latin typeface="Book Antiqua" panose="02040602050305030304" pitchFamily="18" charset="0"/>
              </a:rPr>
              <a:t>)</a:t>
            </a:r>
            <a:r>
              <a:rPr lang="en-US" altLang="en-US" sz="1800" b="1" dirty="0" smtClean="0">
                <a:solidFill>
                  <a:srgbClr val="FFFF66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и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периартеријски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сплетови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уз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каротидне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артерије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и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њихове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гране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за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кожу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,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жлезде</a:t>
            </a:r>
            <a:r>
              <a:rPr lang="sr-Cyrl-RS" altLang="en-US" sz="1800" b="1" dirty="0" smtClean="0">
                <a:latin typeface="Book Antiqua" panose="02040602050305030304" pitchFamily="18" charset="0"/>
              </a:rPr>
              <a:t> и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глатке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мишиће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крвних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судова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.</a:t>
            </a:r>
          </a:p>
          <a:p>
            <a:pPr algn="just" eaLnBrk="1" hangingPunct="1"/>
            <a:endParaRPr lang="en-US" altLang="en-US" sz="1800" b="1" dirty="0">
              <a:latin typeface="Book Antiqua" panose="02040602050305030304" pitchFamily="18" charset="0"/>
            </a:endParaRPr>
          </a:p>
          <a:p>
            <a:pPr algn="just" eaLnBrk="1" hangingPunct="1"/>
            <a:r>
              <a:rPr lang="sr-Cyrl-CS" altLang="en-US" sz="1800" b="1" dirty="0" smtClean="0">
                <a:latin typeface="Book Antiqua" panose="02040602050305030304" pitchFamily="18" charset="0"/>
              </a:rPr>
              <a:t>Овим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путем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иду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и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влакна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за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m. dilatator </a:t>
            </a:r>
            <a:r>
              <a:rPr lang="en-US" altLang="en-US" sz="1800" b="1" dirty="0" err="1" smtClean="0">
                <a:latin typeface="Book Antiqua" panose="02040602050305030304" pitchFamily="18" charset="0"/>
              </a:rPr>
              <a:t>pupillae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.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Она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полазе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из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вратног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дела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симпатичког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центра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кичмене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мождине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–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центар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за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мидријазу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(centrum </a:t>
            </a:r>
            <a:r>
              <a:rPr lang="en-US" altLang="en-US" sz="1800" b="1" dirty="0" err="1" smtClean="0">
                <a:latin typeface="Book Antiqua" panose="02040602050305030304" pitchFamily="18" charset="0"/>
              </a:rPr>
              <a:t>ciliospinale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)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који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се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налази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између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Ц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8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и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Тх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1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сегмента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 </a:t>
            </a:r>
            <a:r>
              <a:rPr lang="sr-Cyrl-CS" altLang="en-US" sz="1800" b="1" dirty="0" smtClean="0">
                <a:latin typeface="Book Antiqua" panose="02040602050305030304" pitchFamily="18" charset="0"/>
              </a:rPr>
              <a:t>симпатикуса</a:t>
            </a:r>
            <a:r>
              <a:rPr lang="en-US" altLang="en-US" sz="1800" b="1" dirty="0" smtClean="0">
                <a:latin typeface="Book Antiqua" panose="02040602050305030304" pitchFamily="18" charset="0"/>
              </a:rPr>
              <a:t>.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en-US" sz="1600" b="1" dirty="0"/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en-US" sz="2000" b="1" dirty="0">
              <a:solidFill>
                <a:srgbClr val="00B0F0"/>
              </a:solidFill>
            </a:endParaRPr>
          </a:p>
        </p:txBody>
      </p:sp>
      <p:pic>
        <p:nvPicPr>
          <p:cNvPr id="839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8" t="6787" r="31445" b="68781"/>
          <a:stretch>
            <a:fillRect/>
          </a:stretch>
        </p:blipFill>
        <p:spPr bwMode="auto">
          <a:xfrm>
            <a:off x="1643063" y="4214813"/>
            <a:ext cx="5857875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310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 txBox="1">
            <a:spLocks noChangeArrowheads="1"/>
          </p:cNvSpPr>
          <p:nvPr/>
        </p:nvSpPr>
        <p:spPr bwMode="auto">
          <a:xfrm>
            <a:off x="1643063" y="428625"/>
            <a:ext cx="70008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sz="3600" b="1">
                <a:solidFill>
                  <a:srgbClr val="90192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СИМПАТИКУС</a:t>
            </a:r>
            <a:r>
              <a:rPr lang="en-US" altLang="en-US" sz="3600" b="1">
                <a:solidFill>
                  <a:srgbClr val="90192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    </a:t>
            </a:r>
            <a:r>
              <a:rPr lang="sr-Cyrl-CS" altLang="en-US" sz="3600" b="1">
                <a:solidFill>
                  <a:srgbClr val="90192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ГЛАВЕ</a:t>
            </a:r>
            <a:endParaRPr lang="en-US" altLang="en-US" sz="3600" b="1">
              <a:solidFill>
                <a:srgbClr val="90192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7587" name="Rectangle 2"/>
          <p:cNvSpPr>
            <a:spLocks noChangeArrowheads="1"/>
          </p:cNvSpPr>
          <p:nvPr/>
        </p:nvSpPr>
        <p:spPr bwMode="auto">
          <a:xfrm>
            <a:off x="357188" y="1000125"/>
            <a:ext cx="7929562" cy="618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1) Plexus caroticus internus 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- </a:t>
            </a:r>
            <a:r>
              <a:rPr lang="sr-Cyrl-CS" altLang="en-US">
                <a:latin typeface="Book Antiqua" panose="02040602050305030304" pitchFamily="18" charset="0"/>
              </a:rPr>
              <a:t>образује га </a:t>
            </a:r>
            <a:r>
              <a:rPr lang="en-US" altLang="en-US">
                <a:latin typeface="Book Antiqua" panose="02040602050305030304" pitchFamily="18" charset="0"/>
              </a:rPr>
              <a:t>n.caroticus internus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- </a:t>
            </a:r>
            <a:r>
              <a:rPr lang="sr-Cyrl-CS" altLang="en-US">
                <a:latin typeface="Book Antiqua" panose="02040602050305030304" pitchFamily="18" charset="0"/>
              </a:rPr>
              <a:t>прати</a:t>
            </a:r>
            <a:r>
              <a:rPr lang="en-US" altLang="en-US">
                <a:latin typeface="Book Antiqua" panose="02040602050305030304" pitchFamily="18" charset="0"/>
              </a:rPr>
              <a:t> a. carotis interna-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- </a:t>
            </a:r>
            <a:r>
              <a:rPr lang="sr-Cyrl-CS" altLang="en-US">
                <a:latin typeface="Book Antiqua" panose="02040602050305030304" pitchFamily="18" charset="0"/>
              </a:rPr>
              <a:t>Секундарни плексуси око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a.ophtalmica,a.cerebri anterior,a.cerebri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media,a.choroidea anterior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</a:rPr>
              <a:t>Бочне гране </a:t>
            </a:r>
            <a:r>
              <a:rPr lang="en-US" altLang="en-US" b="1">
                <a:latin typeface="Book Antiqua" panose="02040602050305030304" pitchFamily="18" charset="0"/>
              </a:rPr>
              <a:t>plexus caroticus internus-a: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- nn.caroticotympanici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- n.petrosus profundus</a:t>
            </a:r>
          </a:p>
          <a:p>
            <a:pPr eaLnBrk="1" hangingPunct="1"/>
            <a:r>
              <a:rPr lang="pl-PL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симпатичке гране за </a:t>
            </a:r>
            <a:r>
              <a:rPr lang="pl-PL" altLang="en-US">
                <a:latin typeface="Book Antiqua" panose="02040602050305030304" pitchFamily="18" charset="0"/>
              </a:rPr>
              <a:t>ganglion ciliare</a:t>
            </a:r>
            <a:br>
              <a:rPr lang="pl-PL" altLang="en-US">
                <a:latin typeface="Book Antiqua" panose="02040602050305030304" pitchFamily="18" charset="0"/>
              </a:rPr>
            </a:br>
            <a:r>
              <a:rPr lang="pl-PL" altLang="en-US">
                <a:latin typeface="Book Antiqua" panose="02040602050305030304" pitchFamily="18" charset="0"/>
              </a:rPr>
              <a:t> </a:t>
            </a:r>
            <a:r>
              <a:rPr lang="en-US" altLang="en-US" b="1">
                <a:latin typeface="Book Antiqua" panose="02040602050305030304" pitchFamily="18" charset="0"/>
              </a:rPr>
              <a:t/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2) Plexus caroticus externus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- </a:t>
            </a:r>
            <a:r>
              <a:rPr lang="sr-Cyrl-CS" altLang="en-US">
                <a:latin typeface="Book Antiqua" panose="02040602050305030304" pitchFamily="18" charset="0"/>
              </a:rPr>
              <a:t>образују г</a:t>
            </a:r>
            <a:r>
              <a:rPr lang="en-US" altLang="en-US">
                <a:latin typeface="Book Antiqua" panose="02040602050305030304" pitchFamily="18" charset="0"/>
              </a:rPr>
              <a:t>a nn. carotici externi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- </a:t>
            </a:r>
            <a:r>
              <a:rPr lang="sr-Cyrl-CS" altLang="en-US">
                <a:latin typeface="Book Antiqua" panose="02040602050305030304" pitchFamily="18" charset="0"/>
              </a:rPr>
              <a:t>прати</a:t>
            </a:r>
            <a:r>
              <a:rPr lang="en-US" altLang="en-US">
                <a:latin typeface="Book Antiqua" panose="02040602050305030304" pitchFamily="18" charset="0"/>
              </a:rPr>
              <a:t> a. carotis externa-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- </a:t>
            </a:r>
            <a:r>
              <a:rPr lang="sr-Cyrl-CS" altLang="en-US">
                <a:latin typeface="Book Antiqua" panose="02040602050305030304" pitchFamily="18" charset="0"/>
              </a:rPr>
              <a:t>Секундарни плексуси око грана</a:t>
            </a:r>
            <a:r>
              <a:rPr lang="en-US" altLang="en-US">
                <a:latin typeface="Book Antiqua" panose="02040602050305030304" pitchFamily="18" charset="0"/>
              </a:rPr>
              <a:t> a. carotis externae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- </a:t>
            </a:r>
            <a:r>
              <a:rPr lang="sr-Cyrl-CS" altLang="en-US">
                <a:latin typeface="Book Antiqua" panose="02040602050305030304" pitchFamily="18" charset="0"/>
              </a:rPr>
              <a:t>од сплета око </a:t>
            </a:r>
            <a:r>
              <a:rPr lang="en-US" altLang="en-US">
                <a:latin typeface="Book Antiqua" panose="02040602050305030304" pitchFamily="18" charset="0"/>
              </a:rPr>
              <a:t>a. facialis </a:t>
            </a:r>
            <a:r>
              <a:rPr lang="sr-Cyrl-CS" altLang="en-US">
                <a:latin typeface="Book Antiqua" panose="02040602050305030304" pitchFamily="18" charset="0"/>
              </a:rPr>
              <a:t>одлази грана за </a:t>
            </a:r>
            <a:r>
              <a:rPr lang="en-US" altLang="en-US" b="1">
                <a:latin typeface="Book Antiqua" panose="02040602050305030304" pitchFamily="18" charset="0"/>
              </a:rPr>
              <a:t>ganglion submandibulare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- </a:t>
            </a:r>
            <a:r>
              <a:rPr lang="sr-Cyrl-CS" altLang="en-US">
                <a:latin typeface="Book Antiqua" panose="02040602050305030304" pitchFamily="18" charset="0"/>
              </a:rPr>
              <a:t>од сплета око </a:t>
            </a:r>
            <a:r>
              <a:rPr lang="en-US" altLang="en-US">
                <a:latin typeface="Book Antiqua" panose="02040602050305030304" pitchFamily="18" charset="0"/>
              </a:rPr>
              <a:t>a. meningeae mediae </a:t>
            </a:r>
            <a:r>
              <a:rPr lang="sr-Cyrl-CS" altLang="en-US">
                <a:latin typeface="Book Antiqua" panose="02040602050305030304" pitchFamily="18" charset="0"/>
              </a:rPr>
              <a:t>одлази грана за </a:t>
            </a:r>
            <a:r>
              <a:rPr lang="en-US" altLang="en-US" b="1">
                <a:latin typeface="Book Antiqua" panose="02040602050305030304" pitchFamily="18" charset="0"/>
              </a:rPr>
              <a:t>ganglion oticum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</a:t>
            </a:r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endParaRPr lang="en-US" altLang="en-US">
              <a:latin typeface="Book Antiqua" panose="02040602050305030304" pitchFamily="18" charset="0"/>
            </a:endParaRPr>
          </a:p>
        </p:txBody>
      </p:sp>
      <p:pic>
        <p:nvPicPr>
          <p:cNvPr id="6758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14999" r="28516" b="10001"/>
          <a:stretch>
            <a:fillRect/>
          </a:stretch>
        </p:blipFill>
        <p:spPr bwMode="auto">
          <a:xfrm>
            <a:off x="5072063" y="1071563"/>
            <a:ext cx="3697287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0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 txBox="1">
            <a:spLocks noChangeArrowheads="1"/>
          </p:cNvSpPr>
          <p:nvPr/>
        </p:nvSpPr>
        <p:spPr bwMode="auto">
          <a:xfrm>
            <a:off x="1643063" y="428625"/>
            <a:ext cx="70008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sz="3600" b="1" dirty="0">
                <a:solidFill>
                  <a:srgbClr val="90192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СИМПАТИКУС</a:t>
            </a:r>
            <a:r>
              <a:rPr lang="en-US" altLang="en-US" sz="3600" b="1" dirty="0">
                <a:solidFill>
                  <a:srgbClr val="90192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    </a:t>
            </a:r>
            <a:r>
              <a:rPr lang="sr-Cyrl-CS" altLang="en-US" sz="3600" b="1" dirty="0">
                <a:solidFill>
                  <a:srgbClr val="90192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ГЛАВЕ</a:t>
            </a:r>
            <a:endParaRPr lang="en-US" altLang="en-US" sz="3600" b="1" dirty="0">
              <a:solidFill>
                <a:srgbClr val="90192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4995" name="Rectangle 2"/>
          <p:cNvSpPr>
            <a:spLocks noChangeArrowheads="1"/>
          </p:cNvSpPr>
          <p:nvPr/>
        </p:nvSpPr>
        <p:spPr bwMode="auto">
          <a:xfrm>
            <a:off x="357188" y="1000125"/>
            <a:ext cx="7929562" cy="618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dirty="0">
                <a:latin typeface="Book Antiqua" panose="02040602050305030304" pitchFamily="18" charset="0"/>
              </a:rPr>
              <a:t>1) Plexus </a:t>
            </a:r>
            <a:r>
              <a:rPr lang="en-US" altLang="en-US" b="1" dirty="0" err="1">
                <a:latin typeface="Book Antiqua" panose="02040602050305030304" pitchFamily="18" charset="0"/>
              </a:rPr>
              <a:t>caroticus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en-US" altLang="en-US" b="1" dirty="0" err="1">
                <a:latin typeface="Book Antiqua" panose="02040602050305030304" pitchFamily="18" charset="0"/>
              </a:rPr>
              <a:t>internus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образује га </a:t>
            </a:r>
            <a:r>
              <a:rPr lang="en-US" altLang="en-US" dirty="0" err="1">
                <a:latin typeface="Book Antiqua" panose="02040602050305030304" pitchFamily="18" charset="0"/>
              </a:rPr>
              <a:t>n.caroticus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internus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прати</a:t>
            </a:r>
            <a:r>
              <a:rPr lang="en-US" altLang="en-US" dirty="0">
                <a:latin typeface="Book Antiqua" panose="02040602050305030304" pitchFamily="18" charset="0"/>
              </a:rPr>
              <a:t> a. </a:t>
            </a:r>
            <a:r>
              <a:rPr lang="en-US" altLang="en-US" dirty="0" err="1">
                <a:latin typeface="Book Antiqua" panose="02040602050305030304" pitchFamily="18" charset="0"/>
              </a:rPr>
              <a:t>carotis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interna</a:t>
            </a:r>
            <a:r>
              <a:rPr lang="en-US" altLang="en-US" dirty="0">
                <a:latin typeface="Book Antiqua" panose="02040602050305030304" pitchFamily="18" charset="0"/>
              </a:rPr>
              <a:t>-</a:t>
            </a:r>
            <a:r>
              <a:rPr lang="sr-Cyrl-CS" altLang="en-US" dirty="0">
                <a:latin typeface="Book Antiqua" panose="02040602050305030304" pitchFamily="18" charset="0"/>
              </a:rPr>
              <a:t>у</a:t>
            </a:r>
            <a:endParaRPr lang="en-US" altLang="en-US" b="1" dirty="0">
              <a:latin typeface="Book Antiqua" panose="02040602050305030304" pitchFamily="18" charset="0"/>
            </a:endParaRPr>
          </a:p>
          <a:p>
            <a:pPr eaLnBrk="1" hangingPunct="1"/>
            <a:endParaRPr lang="en-US" altLang="en-US" b="1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   - </a:t>
            </a:r>
            <a:r>
              <a:rPr lang="sr-Cyrl-CS" altLang="en-US" dirty="0">
                <a:latin typeface="Book Antiqua" panose="02040602050305030304" pitchFamily="18" charset="0"/>
              </a:rPr>
              <a:t>Секундарни плексуси око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      </a:t>
            </a:r>
            <a:r>
              <a:rPr lang="en-US" altLang="en-US" dirty="0" err="1">
                <a:latin typeface="Book Antiqua" panose="02040602050305030304" pitchFamily="18" charset="0"/>
              </a:rPr>
              <a:t>a.ophtalmica,a.cerebri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anterior,a.cerebri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      </a:t>
            </a:r>
            <a:r>
              <a:rPr lang="en-US" altLang="en-US" dirty="0" err="1">
                <a:latin typeface="Book Antiqua" panose="02040602050305030304" pitchFamily="18" charset="0"/>
              </a:rPr>
              <a:t>media,a.choroidea</a:t>
            </a:r>
            <a:r>
              <a:rPr lang="en-US" altLang="en-US" dirty="0">
                <a:latin typeface="Book Antiqua" panose="02040602050305030304" pitchFamily="18" charset="0"/>
              </a:rPr>
              <a:t> anterior</a:t>
            </a:r>
          </a:p>
          <a:p>
            <a:pPr eaLnBrk="1" hangingPunct="1"/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  </a:t>
            </a:r>
            <a:r>
              <a:rPr lang="sr-Cyrl-CS" altLang="en-US" dirty="0">
                <a:latin typeface="Book Antiqua" panose="02040602050305030304" pitchFamily="18" charset="0"/>
              </a:rPr>
              <a:t>Бочне гране </a:t>
            </a:r>
            <a:r>
              <a:rPr lang="en-US" altLang="en-US" b="1" dirty="0">
                <a:latin typeface="Book Antiqua" panose="02040602050305030304" pitchFamily="18" charset="0"/>
              </a:rPr>
              <a:t>plexus </a:t>
            </a:r>
            <a:r>
              <a:rPr lang="en-US" altLang="en-US" b="1" dirty="0" err="1">
                <a:latin typeface="Book Antiqua" panose="02040602050305030304" pitchFamily="18" charset="0"/>
              </a:rPr>
              <a:t>caroticus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en-US" altLang="en-US" b="1" dirty="0" err="1">
                <a:latin typeface="Book Antiqua" panose="02040602050305030304" pitchFamily="18" charset="0"/>
              </a:rPr>
              <a:t>internus</a:t>
            </a:r>
            <a:r>
              <a:rPr lang="en-US" altLang="en-US" b="1" dirty="0">
                <a:latin typeface="Book Antiqua" panose="02040602050305030304" pitchFamily="18" charset="0"/>
              </a:rPr>
              <a:t>-a: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       - </a:t>
            </a:r>
            <a:r>
              <a:rPr lang="en-US" altLang="en-US" dirty="0" err="1">
                <a:latin typeface="Book Antiqua" panose="02040602050305030304" pitchFamily="18" charset="0"/>
              </a:rPr>
              <a:t>nn.caroticotympanici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       - </a:t>
            </a:r>
            <a:r>
              <a:rPr lang="en-US" altLang="en-US" dirty="0" err="1">
                <a:latin typeface="Book Antiqua" panose="02040602050305030304" pitchFamily="18" charset="0"/>
              </a:rPr>
              <a:t>n.petrosus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profundus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pl-PL" altLang="en-US" dirty="0">
                <a:latin typeface="Book Antiqua" panose="02040602050305030304" pitchFamily="18" charset="0"/>
              </a:rPr>
              <a:t>        - </a:t>
            </a:r>
            <a:r>
              <a:rPr lang="sr-Cyrl-CS" altLang="en-US" dirty="0">
                <a:latin typeface="Book Antiqua" panose="02040602050305030304" pitchFamily="18" charset="0"/>
              </a:rPr>
              <a:t>симпатичке гране за </a:t>
            </a:r>
            <a:r>
              <a:rPr lang="pl-PL" altLang="en-US" dirty="0">
                <a:latin typeface="Book Antiqua" panose="02040602050305030304" pitchFamily="18" charset="0"/>
              </a:rPr>
              <a:t>ganglion ciliare</a:t>
            </a:r>
            <a:br>
              <a:rPr lang="pl-PL" altLang="en-US" dirty="0">
                <a:latin typeface="Book Antiqua" panose="02040602050305030304" pitchFamily="18" charset="0"/>
              </a:rPr>
            </a:br>
            <a:r>
              <a:rPr lang="pl-PL" altLang="en-US" dirty="0">
                <a:latin typeface="Book Antiqua" panose="02040602050305030304" pitchFamily="18" charset="0"/>
              </a:rPr>
              <a:t> </a:t>
            </a:r>
            <a:r>
              <a:rPr lang="en-US" altLang="en-US" b="1" dirty="0">
                <a:latin typeface="Book Antiqua" panose="02040602050305030304" pitchFamily="18" charset="0"/>
              </a:rPr>
              <a:t/>
            </a:r>
            <a:br>
              <a:rPr lang="en-US" altLang="en-US" b="1" dirty="0">
                <a:latin typeface="Book Antiqua" panose="02040602050305030304" pitchFamily="18" charset="0"/>
              </a:rPr>
            </a:br>
            <a:r>
              <a:rPr lang="en-US" altLang="en-US" b="1" dirty="0">
                <a:latin typeface="Book Antiqua" panose="02040602050305030304" pitchFamily="18" charset="0"/>
              </a:rPr>
              <a:t>2) Plexus </a:t>
            </a:r>
            <a:r>
              <a:rPr lang="en-US" altLang="en-US" b="1" dirty="0" err="1">
                <a:latin typeface="Book Antiqua" panose="02040602050305030304" pitchFamily="18" charset="0"/>
              </a:rPr>
              <a:t>caroticus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en-US" altLang="en-US" b="1" dirty="0" err="1">
                <a:latin typeface="Book Antiqua" panose="02040602050305030304" pitchFamily="18" charset="0"/>
              </a:rPr>
              <a:t>externus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образују г</a:t>
            </a:r>
            <a:r>
              <a:rPr lang="en-US" altLang="en-US" dirty="0">
                <a:latin typeface="Book Antiqua" panose="02040602050305030304" pitchFamily="18" charset="0"/>
              </a:rPr>
              <a:t>a </a:t>
            </a:r>
            <a:r>
              <a:rPr lang="en-US" altLang="en-US" dirty="0" err="1">
                <a:latin typeface="Book Antiqua" panose="02040602050305030304" pitchFamily="18" charset="0"/>
              </a:rPr>
              <a:t>nn</a:t>
            </a:r>
            <a:r>
              <a:rPr lang="en-US" altLang="en-US" dirty="0">
                <a:latin typeface="Book Antiqua" panose="02040602050305030304" pitchFamily="18" charset="0"/>
              </a:rPr>
              <a:t>. </a:t>
            </a:r>
            <a:r>
              <a:rPr lang="en-US" altLang="en-US" dirty="0" err="1">
                <a:latin typeface="Book Antiqua" panose="02040602050305030304" pitchFamily="18" charset="0"/>
              </a:rPr>
              <a:t>carotici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externi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прати</a:t>
            </a:r>
            <a:r>
              <a:rPr lang="en-US" altLang="en-US" dirty="0">
                <a:latin typeface="Book Antiqua" panose="02040602050305030304" pitchFamily="18" charset="0"/>
              </a:rPr>
              <a:t> a. </a:t>
            </a:r>
            <a:r>
              <a:rPr lang="en-US" altLang="en-US" dirty="0" err="1">
                <a:latin typeface="Book Antiqua" panose="02040602050305030304" pitchFamily="18" charset="0"/>
              </a:rPr>
              <a:t>carotis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externa</a:t>
            </a:r>
            <a:r>
              <a:rPr lang="en-US" altLang="en-US" dirty="0">
                <a:latin typeface="Book Antiqua" panose="02040602050305030304" pitchFamily="18" charset="0"/>
              </a:rPr>
              <a:t>-</a:t>
            </a:r>
            <a:r>
              <a:rPr lang="sr-Cyrl-CS" altLang="en-US" dirty="0">
                <a:latin typeface="Book Antiqua" panose="02040602050305030304" pitchFamily="18" charset="0"/>
              </a:rPr>
              <a:t>у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Секундарни плексуси око грана</a:t>
            </a:r>
            <a:r>
              <a:rPr lang="en-US" altLang="en-US" dirty="0">
                <a:latin typeface="Book Antiqua" panose="02040602050305030304" pitchFamily="18" charset="0"/>
              </a:rPr>
              <a:t> a. </a:t>
            </a:r>
            <a:r>
              <a:rPr lang="en-US" altLang="en-US" dirty="0" err="1">
                <a:latin typeface="Book Antiqua" panose="02040602050305030304" pitchFamily="18" charset="0"/>
              </a:rPr>
              <a:t>carotis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externae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од сплета око </a:t>
            </a:r>
            <a:r>
              <a:rPr lang="en-US" altLang="en-US" dirty="0">
                <a:latin typeface="Book Antiqua" panose="02040602050305030304" pitchFamily="18" charset="0"/>
              </a:rPr>
              <a:t>a. </a:t>
            </a:r>
            <a:r>
              <a:rPr lang="en-US" altLang="en-US" dirty="0" err="1">
                <a:latin typeface="Book Antiqua" panose="02040602050305030304" pitchFamily="18" charset="0"/>
              </a:rPr>
              <a:t>facialis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одлази грана за </a:t>
            </a:r>
            <a:r>
              <a:rPr lang="en-US" altLang="en-US" b="1" dirty="0">
                <a:latin typeface="Book Antiqua" panose="02040602050305030304" pitchFamily="18" charset="0"/>
              </a:rPr>
              <a:t>ganglion </a:t>
            </a:r>
            <a:r>
              <a:rPr lang="en-US" altLang="en-US" b="1" dirty="0" err="1">
                <a:latin typeface="Book Antiqua" panose="02040602050305030304" pitchFamily="18" charset="0"/>
              </a:rPr>
              <a:t>submandibulare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од сплета око </a:t>
            </a:r>
            <a:r>
              <a:rPr lang="en-US" altLang="en-US" dirty="0">
                <a:latin typeface="Book Antiqua" panose="02040602050305030304" pitchFamily="18" charset="0"/>
              </a:rPr>
              <a:t>a. </a:t>
            </a:r>
            <a:r>
              <a:rPr lang="en-US" altLang="en-US" dirty="0" err="1">
                <a:latin typeface="Book Antiqua" panose="02040602050305030304" pitchFamily="18" charset="0"/>
              </a:rPr>
              <a:t>meningeae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mediae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одлази грана за </a:t>
            </a:r>
            <a:r>
              <a:rPr lang="en-US" altLang="en-US" b="1" dirty="0">
                <a:latin typeface="Book Antiqua" panose="02040602050305030304" pitchFamily="18" charset="0"/>
              </a:rPr>
              <a:t>ganglion </a:t>
            </a:r>
            <a:r>
              <a:rPr lang="en-US" altLang="en-US" b="1" dirty="0" err="1">
                <a:latin typeface="Book Antiqua" panose="02040602050305030304" pitchFamily="18" charset="0"/>
              </a:rPr>
              <a:t>oticum</a:t>
            </a:r>
            <a:endParaRPr lang="en-US" altLang="en-US" b="1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     </a:t>
            </a:r>
            <a:endParaRPr lang="en-US" altLang="en-US" b="1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endParaRPr lang="en-US" altLang="en-US" dirty="0">
              <a:latin typeface="Book Antiqua" panose="02040602050305030304" pitchFamily="18" charset="0"/>
            </a:endParaRPr>
          </a:p>
        </p:txBody>
      </p:sp>
      <p:pic>
        <p:nvPicPr>
          <p:cNvPr id="8499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14999" r="28516" b="10001"/>
          <a:stretch>
            <a:fillRect/>
          </a:stretch>
        </p:blipFill>
        <p:spPr bwMode="auto">
          <a:xfrm>
            <a:off x="5072063" y="1071563"/>
            <a:ext cx="3697287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52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83568" y="1844824"/>
            <a:ext cx="792956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eaLnBrk="1" hangingPunct="1">
              <a:buAutoNum type="arabicParenR"/>
            </a:pPr>
            <a:r>
              <a:rPr lang="sr-Cyrl-RS" altLang="en-US" b="1" dirty="0" smtClean="0">
                <a:latin typeface="Book Antiqua" panose="02040602050305030304" pitchFamily="18" charset="0"/>
              </a:rPr>
              <a:t>ГАНГЛИОНИ СИМПАТИЧКОГ СТАБЛА</a:t>
            </a:r>
            <a:endParaRPr lang="en-GB" altLang="en-US" b="1" dirty="0" smtClean="0">
              <a:latin typeface="Book Antiqua" panose="02040602050305030304" pitchFamily="18" charset="0"/>
            </a:endParaRPr>
          </a:p>
          <a:p>
            <a:pPr eaLnBrk="1" hangingPunct="1"/>
            <a:endParaRPr lang="sr-Cyrl-RS" altLang="en-US" b="1" dirty="0" smtClean="0">
              <a:latin typeface="Book Antiqua" panose="02040602050305030304" pitchFamily="18" charset="0"/>
            </a:endParaRPr>
          </a:p>
          <a:p>
            <a:pPr marL="342900" indent="-342900" eaLnBrk="1" hangingPunct="1">
              <a:buAutoNum type="arabicParenR"/>
            </a:pPr>
            <a:r>
              <a:rPr lang="sr-Cyrl-RS" altLang="en-US" b="1" dirty="0" smtClean="0">
                <a:latin typeface="Book Antiqua" panose="02040602050305030304" pitchFamily="18" charset="0"/>
              </a:rPr>
              <a:t>СЕНЗИТИВНИ ГАНГЛИОНИ КРАНИЈАЛНИХ НЕРАВА</a:t>
            </a:r>
            <a:endParaRPr lang="en-GB" altLang="en-US" b="1" dirty="0" smtClean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b="1" dirty="0">
                <a:latin typeface="Book Antiqua" panose="02040602050305030304" pitchFamily="18" charset="0"/>
              </a:rPr>
              <a:t>	</a:t>
            </a:r>
            <a:r>
              <a:rPr lang="en-GB" altLang="en-US" b="1" dirty="0" smtClean="0">
                <a:latin typeface="Book Antiqua" panose="02040602050305030304" pitchFamily="18" charset="0"/>
              </a:rPr>
              <a:t>		- V</a:t>
            </a:r>
          </a:p>
          <a:p>
            <a:pPr eaLnBrk="1" hangingPunct="1"/>
            <a:r>
              <a:rPr lang="en-GB" altLang="en-US" b="1" dirty="0">
                <a:latin typeface="Book Antiqua" panose="02040602050305030304" pitchFamily="18" charset="0"/>
              </a:rPr>
              <a:t>	</a:t>
            </a:r>
            <a:r>
              <a:rPr lang="en-GB" altLang="en-US" b="1" dirty="0" smtClean="0">
                <a:latin typeface="Book Antiqua" panose="02040602050305030304" pitchFamily="18" charset="0"/>
              </a:rPr>
              <a:t>		- VII</a:t>
            </a:r>
          </a:p>
          <a:p>
            <a:pPr eaLnBrk="1" hangingPunct="1"/>
            <a:r>
              <a:rPr lang="en-GB" altLang="en-US" b="1" dirty="0">
                <a:latin typeface="Book Antiqua" panose="02040602050305030304" pitchFamily="18" charset="0"/>
              </a:rPr>
              <a:t>	</a:t>
            </a:r>
            <a:r>
              <a:rPr lang="en-GB" altLang="en-US" b="1" dirty="0" smtClean="0">
                <a:latin typeface="Book Antiqua" panose="02040602050305030304" pitchFamily="18" charset="0"/>
              </a:rPr>
              <a:t>		- IX</a:t>
            </a:r>
            <a:br>
              <a:rPr lang="en-GB" altLang="en-US" b="1" dirty="0" smtClean="0">
                <a:latin typeface="Book Antiqua" panose="02040602050305030304" pitchFamily="18" charset="0"/>
              </a:rPr>
            </a:br>
            <a:r>
              <a:rPr lang="en-GB" altLang="en-US" b="1" dirty="0" smtClean="0">
                <a:latin typeface="Book Antiqua" panose="02040602050305030304" pitchFamily="18" charset="0"/>
              </a:rPr>
              <a:t>			- X</a:t>
            </a:r>
            <a:endParaRPr lang="sr-Cyrl-RS" altLang="en-US" b="1" dirty="0" smtClean="0">
              <a:latin typeface="Book Antiqua" panose="02040602050305030304" pitchFamily="18" charset="0"/>
            </a:endParaRPr>
          </a:p>
          <a:p>
            <a:pPr marL="342900" indent="-342900" eaLnBrk="1" hangingPunct="1">
              <a:buAutoNum type="arabicParenR"/>
            </a:pPr>
            <a:r>
              <a:rPr lang="sr-Cyrl-RS" altLang="en-US" b="1" dirty="0" smtClean="0">
                <a:latin typeface="Book Antiqua" panose="02040602050305030304" pitchFamily="18" charset="0"/>
              </a:rPr>
              <a:t>ВЕГЕТАТИВНИ ГАНГЛИОНИ ГЛАВЕ:</a:t>
            </a:r>
            <a:r>
              <a:rPr lang="en-GB" altLang="en-US" b="1" dirty="0" smtClean="0">
                <a:latin typeface="Book Antiqua" panose="02040602050305030304" pitchFamily="18" charset="0"/>
              </a:rPr>
              <a:t/>
            </a:r>
            <a:br>
              <a:rPr lang="en-GB" altLang="en-US" b="1" dirty="0" smtClean="0">
                <a:latin typeface="Book Antiqua" panose="02040602050305030304" pitchFamily="18" charset="0"/>
              </a:rPr>
            </a:br>
            <a:r>
              <a:rPr lang="en-GB" altLang="en-US" b="1" dirty="0" smtClean="0">
                <a:latin typeface="Book Antiqua" panose="02040602050305030304" pitchFamily="18" charset="0"/>
              </a:rPr>
              <a:t>			- ganglion </a:t>
            </a:r>
            <a:r>
              <a:rPr lang="en-GB" altLang="en-US" b="1" dirty="0" err="1" smtClean="0">
                <a:latin typeface="Book Antiqua" panose="02040602050305030304" pitchFamily="18" charset="0"/>
              </a:rPr>
              <a:t>ciliare</a:t>
            </a:r>
            <a:r>
              <a:rPr lang="en-GB" altLang="en-US" b="1" dirty="0">
                <a:latin typeface="Book Antiqua" panose="02040602050305030304" pitchFamily="18" charset="0"/>
              </a:rPr>
              <a:t/>
            </a:r>
            <a:br>
              <a:rPr lang="en-GB" altLang="en-US" b="1" dirty="0">
                <a:latin typeface="Book Antiqua" panose="02040602050305030304" pitchFamily="18" charset="0"/>
              </a:rPr>
            </a:br>
            <a:r>
              <a:rPr lang="en-GB" altLang="en-US" b="1" dirty="0" smtClean="0">
                <a:latin typeface="Book Antiqua" panose="02040602050305030304" pitchFamily="18" charset="0"/>
              </a:rPr>
              <a:t>			- ganglion </a:t>
            </a:r>
            <a:r>
              <a:rPr lang="en-GB" altLang="en-US" b="1" dirty="0" err="1" smtClean="0">
                <a:latin typeface="Book Antiqua" panose="02040602050305030304" pitchFamily="18" charset="0"/>
              </a:rPr>
              <a:t>pterygopaltinum</a:t>
            </a:r>
            <a:r>
              <a:rPr lang="en-GB" altLang="en-US" b="1" dirty="0" smtClean="0">
                <a:latin typeface="Book Antiqua" panose="02040602050305030304" pitchFamily="18" charset="0"/>
              </a:rPr>
              <a:t/>
            </a:r>
            <a:br>
              <a:rPr lang="en-GB" altLang="en-US" b="1" dirty="0" smtClean="0">
                <a:latin typeface="Book Antiqua" panose="02040602050305030304" pitchFamily="18" charset="0"/>
              </a:rPr>
            </a:br>
            <a:r>
              <a:rPr lang="en-GB" altLang="en-US" b="1" dirty="0" smtClean="0">
                <a:latin typeface="Book Antiqua" panose="02040602050305030304" pitchFamily="18" charset="0"/>
              </a:rPr>
              <a:t>			- ganglion </a:t>
            </a:r>
            <a:r>
              <a:rPr lang="en-GB" altLang="en-US" b="1" dirty="0" err="1" smtClean="0">
                <a:latin typeface="Book Antiqua" panose="02040602050305030304" pitchFamily="18" charset="0"/>
              </a:rPr>
              <a:t>oticum</a:t>
            </a:r>
            <a:r>
              <a:rPr lang="en-GB" altLang="en-US" b="1" dirty="0" smtClean="0">
                <a:latin typeface="Book Antiqua" panose="02040602050305030304" pitchFamily="18" charset="0"/>
              </a:rPr>
              <a:t/>
            </a:r>
            <a:br>
              <a:rPr lang="en-GB" altLang="en-US" b="1" dirty="0" smtClean="0">
                <a:latin typeface="Book Antiqua" panose="02040602050305030304" pitchFamily="18" charset="0"/>
              </a:rPr>
            </a:br>
            <a:r>
              <a:rPr lang="en-GB" altLang="en-US" b="1" dirty="0" smtClean="0">
                <a:latin typeface="Book Antiqua" panose="02040602050305030304" pitchFamily="18" charset="0"/>
              </a:rPr>
              <a:t>			- </a:t>
            </a:r>
            <a:r>
              <a:rPr lang="en-GB" altLang="en-US" b="1" dirty="0" err="1" smtClean="0">
                <a:latin typeface="Book Antiqua" panose="02040602050305030304" pitchFamily="18" charset="0"/>
              </a:rPr>
              <a:t>ganglio</a:t>
            </a:r>
            <a:r>
              <a:rPr lang="en-GB" altLang="en-US" b="1" dirty="0" smtClean="0">
                <a:latin typeface="Book Antiqua" panose="02040602050305030304" pitchFamily="18" charset="0"/>
              </a:rPr>
              <a:t> </a:t>
            </a:r>
            <a:r>
              <a:rPr lang="en-GB" altLang="en-US" b="1" dirty="0" err="1" smtClean="0">
                <a:latin typeface="Book Antiqua" panose="02040602050305030304" pitchFamily="18" charset="0"/>
              </a:rPr>
              <a:t>submandibulare</a:t>
            </a:r>
            <a:endParaRPr lang="en-US" altLang="en-US" b="1" dirty="0">
              <a:latin typeface="Book Antiqua" panose="02040602050305030304" pitchFamily="18" charset="0"/>
            </a:endParaRPr>
          </a:p>
        </p:txBody>
      </p:sp>
      <p:sp>
        <p:nvSpPr>
          <p:cNvPr id="3" name="Title 1"/>
          <p:cNvSpPr txBox="1">
            <a:spLocks noChangeArrowheads="1"/>
          </p:cNvSpPr>
          <p:nvPr/>
        </p:nvSpPr>
        <p:spPr bwMode="auto">
          <a:xfrm>
            <a:off x="2113973" y="764704"/>
            <a:ext cx="46902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НЕ МЕШАТИ !!!!</a:t>
            </a:r>
            <a:endParaRPr lang="en-US" altLang="en-US" sz="3600" b="1" dirty="0">
              <a:effectLst>
                <a:outerShdw blurRad="38100" dist="38100" dir="2700000" algn="tl">
                  <a:srgbClr val="000000"/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8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kranijalni nervi\54244-004-892C51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8" y="1047750"/>
            <a:ext cx="717232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 noChangeArrowheads="1"/>
          </p:cNvSpPr>
          <p:nvPr/>
        </p:nvSpPr>
        <p:spPr bwMode="auto">
          <a:xfrm>
            <a:off x="1763688" y="332656"/>
            <a:ext cx="70008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sz="3600" b="1" dirty="0" smtClean="0">
                <a:solidFill>
                  <a:srgbClr val="90192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КРАНИЈАЛНИ НЕРВИ</a:t>
            </a:r>
            <a:endParaRPr lang="en-US" altLang="en-US" sz="3600" b="1" dirty="0">
              <a:solidFill>
                <a:srgbClr val="90192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6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Group 2"/>
          <p:cNvGraphicFramePr>
            <a:graphicFrameLocks noGrp="1"/>
          </p:cNvGraphicFramePr>
          <p:nvPr/>
        </p:nvGraphicFramePr>
        <p:xfrm>
          <a:off x="571500" y="785813"/>
          <a:ext cx="7929563" cy="5647123"/>
        </p:xfrm>
        <a:graphic>
          <a:graphicData uri="http://schemas.openxmlformats.org/drawingml/2006/table">
            <a:tbl>
              <a:tblPr/>
              <a:tblGrid>
                <a:gridCol w="965200"/>
                <a:gridCol w="2114550"/>
                <a:gridCol w="2735263"/>
                <a:gridCol w="2114550"/>
              </a:tblGrid>
              <a:tr h="490538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sr-Cyrl-C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Кранијални н ерв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Функција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Место изласка из лобање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nn. olfactorii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Чуло мириса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Lamina cribrosa ossis ethmoidalis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II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opticus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Чуло вида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Canalis opticus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III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oculomotorius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Покрети очне јабучице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Fissura orbitalis superior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IV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trochlearis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Покрети очне јабучиц</a:t>
                      </a: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e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Fissura orbitalis superior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trigeminus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Инервација лица</a:t>
                      </a: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: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Сензитивна и моторн</a:t>
                      </a: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a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Fissura orbitalis superior</a:t>
                      </a:r>
                      <a:b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</a:b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Foramen rotundum</a:t>
                      </a:r>
                      <a:b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</a:b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Foramen ovale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VI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abducens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Покрети очне јабучице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Fissura orbitalis superior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VII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facialis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Инервација лица</a:t>
                      </a: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: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Сензитивна и моторн</a:t>
                      </a: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a (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мимични мишићи</a:t>
                      </a: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)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Foramen stylomastoideum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VIII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vestibulocochlearis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Чуло слуха и равнотеже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Porus acusticus internus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IX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glossopharyngeus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Језик и ждрело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Foramen jugulare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X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vagus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Парасимпатичка инервација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Foramen jugulare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XI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accessorius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Глава, врат и раме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Foramen jugulare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XII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hypoglossus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Говор, жвакање, гутање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395288" eaLnBrk="0" hangingPunct="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539750" eaLnBrk="0" hangingPunct="0">
                        <a:spcBef>
                          <a:spcPts val="250"/>
                        </a:spcBef>
                        <a:buClr>
                          <a:srgbClr val="43E7FF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758825" eaLnBrk="0" hangingPunct="0">
                        <a:spcBef>
                          <a:spcPts val="225"/>
                        </a:spcBef>
                        <a:buClr>
                          <a:srgbClr val="43E7FF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960438" eaLnBrk="0" hangingPunct="0">
                        <a:spcBef>
                          <a:spcPts val="250"/>
                        </a:spcBef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960438"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FF415E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Canalis n. hypoglossi</a:t>
                      </a: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369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28625" y="1143000"/>
            <a:ext cx="8072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Сензоријелни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чулни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нерви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који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преносе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утиске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чула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мириса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4193" r="37869" b="38190"/>
          <a:stretch>
            <a:fillRect/>
          </a:stretch>
        </p:blipFill>
        <p:spPr bwMode="auto">
          <a:xfrm>
            <a:off x="357188" y="2286000"/>
            <a:ext cx="4251325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67" t="13437" r="20703" b="11562"/>
          <a:stretch>
            <a:fillRect/>
          </a:stretch>
        </p:blipFill>
        <p:spPr bwMode="auto">
          <a:xfrm>
            <a:off x="4857750" y="1428750"/>
            <a:ext cx="394335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28625" y="1143000"/>
            <a:ext cx="8072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Сензоријелни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чулни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нерви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који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преносе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утиске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чула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вида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2" t="14063" r="20898" b="6250"/>
          <a:stretch>
            <a:fillRect/>
          </a:stretch>
        </p:blipFill>
        <p:spPr bwMode="auto">
          <a:xfrm>
            <a:off x="2500313" y="1571625"/>
            <a:ext cx="39433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" y="444500"/>
            <a:ext cx="69373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28625" y="1143000"/>
            <a:ext cx="80724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Мешовити нерв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Моторним влакнима инервише мишиће покретаче очне јабучице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 m. rectus superior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>
                <a:latin typeface="Book Antiqua" panose="02040602050305030304" pitchFamily="18" charset="0"/>
              </a:rPr>
              <a:t>-  m. rectus medius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	-  m. rectus inferior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	-  m. obliqus inferior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као и</a:t>
            </a:r>
            <a:r>
              <a:rPr lang="en-US" altLang="en-US">
                <a:latin typeface="Book Antiqua" panose="02040602050305030304" pitchFamily="18" charset="0"/>
              </a:rPr>
              <a:t> :	-  m. levator palpebrae superioris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Садржи парасимпатичка 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влакна за инервацију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m. sphincter pupillae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m. ciliaris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" t="5859" r="37869" b="43359"/>
          <a:stretch>
            <a:fillRect/>
          </a:stretch>
        </p:blipFill>
        <p:spPr bwMode="auto">
          <a:xfrm>
            <a:off x="3857625" y="3143250"/>
            <a:ext cx="528637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" y="444500"/>
            <a:ext cx="69373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28625" y="1143000"/>
            <a:ext cx="807243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Једра у мезенцефалону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n. oculomotorii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oculomotorius accessorius – Edinger-Westphal</a:t>
            </a: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Излази на површину кроз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sulcus n.oculomotorii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на вентралној страни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средњег мозга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(mesencephalon)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Пролатзи кроз зид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sinus cavernosus-a</a:t>
            </a: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 орбиту улази кроз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fissur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orbitalis superior</a:t>
            </a:r>
          </a:p>
        </p:txBody>
      </p:sp>
      <p:pic>
        <p:nvPicPr>
          <p:cNvPr id="13316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138" y="3194050"/>
            <a:ext cx="6456362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4" t="-1791" r="50058" b="38519"/>
          <a:stretch>
            <a:fillRect/>
          </a:stretch>
        </p:blipFill>
        <p:spPr bwMode="auto">
          <a:xfrm>
            <a:off x="611560" y="620688"/>
            <a:ext cx="3734482" cy="337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4" t="-389" r="50058" b="40443"/>
          <a:stretch>
            <a:fillRect/>
          </a:stretch>
        </p:blipFill>
        <p:spPr bwMode="auto">
          <a:xfrm>
            <a:off x="4860032" y="2708920"/>
            <a:ext cx="3734482" cy="319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393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4" t="49702" r="27315" b="13612"/>
          <a:stretch>
            <a:fillRect/>
          </a:stretch>
        </p:blipFill>
        <p:spPr bwMode="auto">
          <a:xfrm>
            <a:off x="1071563" y="1214438"/>
            <a:ext cx="6937375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428625" y="4643438"/>
            <a:ext cx="4429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>
                <a:latin typeface="Book Antiqua" panose="02040602050305030304" pitchFamily="18" charset="0"/>
              </a:rPr>
              <a:t>* </a:t>
            </a:r>
            <a:r>
              <a:rPr lang="sr-Latn-CS" b="1">
                <a:latin typeface="Book Antiqua" panose="02040602050305030304" pitchFamily="18" charset="0"/>
              </a:rPr>
              <a:t>Ramus superior</a:t>
            </a:r>
          </a:p>
          <a:p>
            <a:pPr eaLnBrk="1" hangingPunct="1"/>
            <a:r>
              <a:rPr lang="sr-Latn-CS">
                <a:latin typeface="Book Antiqua" panose="02040602050305030304" pitchFamily="18" charset="0"/>
              </a:rPr>
              <a:t>- m. rectus superior</a:t>
            </a:r>
          </a:p>
          <a:p>
            <a:pPr eaLnBrk="1" hangingPunct="1"/>
            <a:r>
              <a:rPr lang="sr-Latn-CS">
                <a:latin typeface="Book Antiqua" panose="02040602050305030304" pitchFamily="18" charset="0"/>
              </a:rPr>
              <a:t>- m. levator palpebrae superioris</a:t>
            </a:r>
          </a:p>
          <a:p>
            <a:pPr eaLnBrk="1" hangingPunct="1"/>
            <a:endParaRPr lang="sr-Latn-CS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5000625" y="4357688"/>
            <a:ext cx="37147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dirty="0">
                <a:latin typeface="Book Antiqua" panose="02040602050305030304" pitchFamily="18" charset="0"/>
              </a:rPr>
              <a:t>*  </a:t>
            </a:r>
            <a:r>
              <a:rPr lang="sr-Latn-CS" b="1" dirty="0">
                <a:latin typeface="Book Antiqua" panose="02040602050305030304" pitchFamily="18" charset="0"/>
              </a:rPr>
              <a:t>Ramus inferior</a:t>
            </a:r>
          </a:p>
          <a:p>
            <a:pPr eaLnBrk="1" hangingPunct="1"/>
            <a:r>
              <a:rPr lang="sr-Latn-CS" dirty="0">
                <a:latin typeface="Book Antiqua" panose="02040602050305030304" pitchFamily="18" charset="0"/>
              </a:rPr>
              <a:t>-  m. rectus </a:t>
            </a:r>
            <a:r>
              <a:rPr lang="sr-Latn-CS" dirty="0" smtClean="0">
                <a:latin typeface="Book Antiqua" panose="02040602050305030304" pitchFamily="18" charset="0"/>
              </a:rPr>
              <a:t>medi</a:t>
            </a:r>
            <a:r>
              <a:rPr lang="en-GB" dirty="0" err="1" smtClean="0">
                <a:latin typeface="Book Antiqua" panose="02040602050305030304" pitchFamily="18" charset="0"/>
              </a:rPr>
              <a:t>alis</a:t>
            </a:r>
            <a:endParaRPr lang="sr-Latn-CS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dirty="0">
                <a:latin typeface="Book Antiqua" panose="02040602050305030304" pitchFamily="18" charset="0"/>
              </a:rPr>
              <a:t>-  m. rectus inferior</a:t>
            </a:r>
          </a:p>
          <a:p>
            <a:pPr eaLnBrk="1" hangingPunct="1"/>
            <a:r>
              <a:rPr lang="sr-Latn-CS" dirty="0">
                <a:latin typeface="Book Antiqua" panose="02040602050305030304" pitchFamily="18" charset="0"/>
              </a:rPr>
              <a:t>-  m. obliqus inferior</a:t>
            </a:r>
          </a:p>
          <a:p>
            <a:pPr eaLnBrk="1" hangingPunct="1"/>
            <a:r>
              <a:rPr lang="sr-Latn-CS" dirty="0">
                <a:latin typeface="Book Antiqua" panose="02040602050305030304" pitchFamily="18" charset="0"/>
              </a:rPr>
              <a:t>-  r. ad ganglion ciliare za:</a:t>
            </a:r>
            <a:br>
              <a:rPr lang="sr-Latn-CS" dirty="0">
                <a:latin typeface="Book Antiqua" panose="02040602050305030304" pitchFamily="18" charset="0"/>
              </a:rPr>
            </a:br>
            <a:r>
              <a:rPr lang="sr-Latn-CS" dirty="0">
                <a:latin typeface="Book Antiqua" panose="02040602050305030304" pitchFamily="18" charset="0"/>
              </a:rPr>
              <a:t>	-  m. sphincter pupillae</a:t>
            </a:r>
          </a:p>
          <a:p>
            <a:pPr eaLnBrk="1" hangingPunct="1"/>
            <a:r>
              <a:rPr lang="sr-Latn-CS" dirty="0">
                <a:latin typeface="Book Antiqua" panose="02040602050305030304" pitchFamily="18" charset="0"/>
              </a:rPr>
              <a:t>	-  m. ciliaris</a:t>
            </a:r>
          </a:p>
        </p:txBody>
      </p:sp>
      <p:pic>
        <p:nvPicPr>
          <p:cNvPr id="14341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" y="444500"/>
            <a:ext cx="69373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Rounded Rectangle 9"/>
          <p:cNvSpPr>
            <a:spLocks noChangeArrowheads="1"/>
          </p:cNvSpPr>
          <p:nvPr/>
        </p:nvSpPr>
        <p:spPr bwMode="auto">
          <a:xfrm>
            <a:off x="1500188" y="2286000"/>
            <a:ext cx="1428750" cy="357188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 txBox="1">
            <a:spLocks noChangeArrowheads="1"/>
          </p:cNvSpPr>
          <p:nvPr/>
        </p:nvSpPr>
        <p:spPr bwMode="auto">
          <a:xfrm>
            <a:off x="714375" y="500063"/>
            <a:ext cx="818356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sz="3600" b="1">
                <a:solidFill>
                  <a:srgbClr val="90192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TRUNCUS  SYMPATHICUS</a:t>
            </a:r>
          </a:p>
        </p:txBody>
      </p:sp>
      <p:sp>
        <p:nvSpPr>
          <p:cNvPr id="68611" name="Content Placeholder 2"/>
          <p:cNvSpPr txBox="1">
            <a:spLocks noChangeArrowheads="1"/>
          </p:cNvSpPr>
          <p:nvPr/>
        </p:nvSpPr>
        <p:spPr bwMode="auto">
          <a:xfrm>
            <a:off x="428625" y="1857375"/>
            <a:ext cx="4038600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</a:pPr>
            <a:r>
              <a:rPr lang="en-US" altLang="en-US" sz="2000" b="1">
                <a:latin typeface="Book Antiqua" panose="02040602050305030304" pitchFamily="18" charset="0"/>
              </a:rPr>
              <a:t>Ganglia trunci sympathetici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</a:pPr>
            <a:r>
              <a:rPr lang="en-US" altLang="en-US" sz="2000" b="1">
                <a:latin typeface="Book Antiqua" panose="02040602050305030304" pitchFamily="18" charset="0"/>
              </a:rPr>
              <a:t>Rami interganglionares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</a:pPr>
            <a:r>
              <a:rPr lang="en-US" altLang="en-US" sz="2000" b="1">
                <a:latin typeface="Book Antiqua" panose="02040602050305030304" pitchFamily="18" charset="0"/>
              </a:rPr>
              <a:t>Ganglia intermedia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</a:pPr>
            <a:r>
              <a:rPr lang="sr-Cyrl-CS" altLang="en-US" sz="2000" b="1">
                <a:latin typeface="Book Antiqua" panose="02040602050305030304" pitchFamily="18" charset="0"/>
              </a:rPr>
              <a:t>Бочне гране</a:t>
            </a:r>
            <a:endParaRPr lang="en-US" altLang="en-US" sz="2000" b="1">
              <a:latin typeface="Book Antiqua" panose="02040602050305030304" pitchFamily="18" charset="0"/>
            </a:endParaRP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</a:pPr>
            <a:r>
              <a:rPr lang="en-US" altLang="en-US" sz="2000" b="1">
                <a:latin typeface="Book Antiqua" panose="02040602050305030304" pitchFamily="18" charset="0"/>
              </a:rPr>
              <a:t>Rr. communinicantes</a:t>
            </a:r>
          </a:p>
        </p:txBody>
      </p:sp>
      <p:sp>
        <p:nvSpPr>
          <p:cNvPr id="68612" name="Content Placeholder 8"/>
          <p:cNvSpPr txBox="1">
            <a:spLocks noChangeArrowheads="1"/>
          </p:cNvSpPr>
          <p:nvPr/>
        </p:nvSpPr>
        <p:spPr bwMode="auto">
          <a:xfrm>
            <a:off x="4429125" y="1500188"/>
            <a:ext cx="4357688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</a:pPr>
            <a:r>
              <a:rPr lang="sr-Latn-CS" sz="2000" b="1">
                <a:solidFill>
                  <a:srgbClr val="901929"/>
                </a:solidFill>
                <a:latin typeface="Book Antiqua" panose="02040602050305030304" pitchFamily="18" charset="0"/>
              </a:rPr>
              <a:t>Ganglia trunci sympathetici</a:t>
            </a:r>
            <a:br>
              <a:rPr lang="sr-Latn-CS" sz="2000" b="1">
                <a:solidFill>
                  <a:srgbClr val="901929"/>
                </a:solidFill>
                <a:latin typeface="Book Antiqua" panose="02040602050305030304" pitchFamily="18" charset="0"/>
              </a:rPr>
            </a:br>
            <a:endParaRPr lang="sr-Latn-CS" sz="2000" b="1">
              <a:solidFill>
                <a:srgbClr val="901929"/>
              </a:solidFill>
              <a:latin typeface="Book Antiqua" panose="02040602050305030304" pitchFamily="18" charset="0"/>
            </a:endParaRP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</a:pPr>
            <a:r>
              <a:rPr lang="sr-Latn-CS" sz="2000" b="1">
                <a:latin typeface="Book Antiqua" panose="02040602050305030304" pitchFamily="18" charset="0"/>
              </a:rPr>
              <a:t>- ganglion cervicale superius</a:t>
            </a:r>
            <a:br>
              <a:rPr lang="sr-Latn-CS" sz="2000" b="1">
                <a:latin typeface="Book Antiqua" panose="02040602050305030304" pitchFamily="18" charset="0"/>
              </a:rPr>
            </a:br>
            <a:r>
              <a:rPr lang="sr-Latn-CS" sz="2000" b="1">
                <a:latin typeface="Book Antiqua" panose="02040602050305030304" pitchFamily="18" charset="0"/>
              </a:rPr>
              <a:t>- ganglion cervicale medium</a:t>
            </a:r>
            <a:br>
              <a:rPr lang="sr-Latn-CS" sz="2000" b="1">
                <a:latin typeface="Book Antiqua" panose="02040602050305030304" pitchFamily="18" charset="0"/>
              </a:rPr>
            </a:br>
            <a:r>
              <a:rPr lang="sr-Latn-CS" sz="2000" b="1">
                <a:latin typeface="Book Antiqua" panose="02040602050305030304" pitchFamily="18" charset="0"/>
              </a:rPr>
              <a:t>- ganglion cervicale inferius</a:t>
            </a:r>
            <a:br>
              <a:rPr lang="sr-Latn-CS" sz="2000" b="1">
                <a:latin typeface="Book Antiqua" panose="02040602050305030304" pitchFamily="18" charset="0"/>
              </a:rPr>
            </a:br>
            <a:r>
              <a:rPr lang="sr-Latn-CS" sz="2000" b="1">
                <a:latin typeface="Book Antiqua" panose="02040602050305030304" pitchFamily="18" charset="0"/>
              </a:rPr>
              <a:t>------------------------------------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sr-Latn-CS" sz="2000" b="1">
                <a:latin typeface="Book Antiqua" panose="02040602050305030304" pitchFamily="18" charset="0"/>
              </a:rPr>
              <a:t>	- ganglia thoracica (10-12)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sr-Latn-CS" sz="2000" b="1">
                <a:latin typeface="Book Antiqua" panose="02040602050305030304" pitchFamily="18" charset="0"/>
              </a:rPr>
              <a:t>	- ganglia lumbalia (4-5)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sr-Latn-CS" sz="2000" b="1">
                <a:latin typeface="Book Antiqua" panose="02040602050305030304" pitchFamily="18" charset="0"/>
              </a:rPr>
              <a:t>	- ganglia sacralia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endParaRPr lang="sr-Latn-CS" sz="2000" b="1">
              <a:latin typeface="Verdana" panose="020B0604030504040204" pitchFamily="34" charset="0"/>
            </a:endParaRP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endParaRPr lang="sr-Latn-CS" sz="2000" b="1">
              <a:latin typeface="Verdana" panose="020B0604030504040204" pitchFamily="34" charset="0"/>
            </a:endParaRP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endParaRPr lang="sr-Latn-CS" sz="2000" b="1">
              <a:latin typeface="Verdana" panose="020B0604030504040204" pitchFamily="34" charset="0"/>
            </a:endParaRPr>
          </a:p>
        </p:txBody>
      </p:sp>
      <p:sp>
        <p:nvSpPr>
          <p:cNvPr id="68613" name="TextBox 9"/>
          <p:cNvSpPr txBox="1">
            <a:spLocks noChangeArrowheads="1"/>
          </p:cNvSpPr>
          <p:nvPr/>
        </p:nvSpPr>
        <p:spPr bwMode="auto">
          <a:xfrm>
            <a:off x="642938" y="4857750"/>
            <a:ext cx="85010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b="1">
                <a:latin typeface="Book Antiqua" panose="02040602050305030304" pitchFamily="18" charset="0"/>
              </a:rPr>
              <a:t>Ganglion cervicale inferius + ganglion thoracale I –</a:t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 </a:t>
            </a:r>
            <a:r>
              <a:rPr lang="en-US" altLang="en-US" b="1">
                <a:solidFill>
                  <a:srgbClr val="00B0F0"/>
                </a:solidFill>
                <a:latin typeface="Book Antiqua" panose="02040602050305030304" pitchFamily="18" charset="0"/>
              </a:rPr>
              <a:t> </a:t>
            </a:r>
            <a:r>
              <a:rPr lang="en-US" altLang="en-US" b="1">
                <a:solidFill>
                  <a:srgbClr val="901929"/>
                </a:solidFill>
                <a:latin typeface="Book Antiqua" panose="02040602050305030304" pitchFamily="18" charset="0"/>
              </a:rPr>
              <a:t>ganglion cervicothoracicum s. </a:t>
            </a:r>
            <a:r>
              <a:rPr lang="en-US" altLang="en-US">
                <a:solidFill>
                  <a:srgbClr val="901929"/>
                </a:solidFill>
                <a:latin typeface="Book Antiqua" panose="02040602050305030304" pitchFamily="18" charset="0"/>
              </a:rPr>
              <a:t> </a:t>
            </a:r>
            <a:r>
              <a:rPr lang="en-US" altLang="en-US" b="1">
                <a:solidFill>
                  <a:srgbClr val="901929"/>
                </a:solidFill>
                <a:latin typeface="Book Antiqua" panose="02040602050305030304" pitchFamily="18" charset="0"/>
              </a:rPr>
              <a:t>ganglion stelatum (</a:t>
            </a:r>
            <a:r>
              <a:rPr lang="sr-Cyrl-CS" altLang="en-US" b="1">
                <a:solidFill>
                  <a:srgbClr val="901929"/>
                </a:solidFill>
                <a:latin typeface="Book Antiqua" panose="02040602050305030304" pitchFamily="18" charset="0"/>
              </a:rPr>
              <a:t>звездасти ганглион</a:t>
            </a:r>
            <a:r>
              <a:rPr lang="en-US" altLang="en-US" b="1">
                <a:solidFill>
                  <a:srgbClr val="901929"/>
                </a:solidFill>
                <a:latin typeface="Book Antiqua" panose="0204060205030503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7066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4" t="49702" r="27315" b="13612"/>
          <a:stretch>
            <a:fillRect/>
          </a:stretch>
        </p:blipFill>
        <p:spPr bwMode="auto">
          <a:xfrm>
            <a:off x="1000125" y="1000125"/>
            <a:ext cx="6937375" cy="349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ounded Rectangle 9"/>
          <p:cNvSpPr>
            <a:spLocks noChangeArrowheads="1"/>
          </p:cNvSpPr>
          <p:nvPr/>
        </p:nvSpPr>
        <p:spPr bwMode="auto">
          <a:xfrm>
            <a:off x="1000125" y="2500313"/>
            <a:ext cx="1428750" cy="357187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428625" y="4357688"/>
            <a:ext cx="521493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Једро у мезенцефалону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n. trochlearis</a:t>
            </a: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Излази на површину 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дорзалној страни можданог стабла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па потом прелази на вентралну страну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Пролази кроз зид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sinus cavernosus-a</a:t>
            </a: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 орбиту улази кроз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fissur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orbitalis superior</a:t>
            </a: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5500688" y="4500563"/>
            <a:ext cx="3071812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Моторни нерв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Инервише мишић очне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јабучице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m. obliquus superior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9" t="29318" r="21764" b="7330"/>
          <a:stretch>
            <a:fillRect/>
          </a:stretch>
        </p:blipFill>
        <p:spPr bwMode="auto">
          <a:xfrm>
            <a:off x="1143000" y="1214438"/>
            <a:ext cx="6645275" cy="482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Rectangl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4" t="49702" r="27315" b="13612"/>
          <a:stretch>
            <a:fillRect/>
          </a:stretch>
        </p:blipFill>
        <p:spPr bwMode="auto">
          <a:xfrm>
            <a:off x="1000125" y="1000125"/>
            <a:ext cx="6937375" cy="349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ounded Rectangle 9"/>
          <p:cNvSpPr>
            <a:spLocks noChangeArrowheads="1"/>
          </p:cNvSpPr>
          <p:nvPr/>
        </p:nvSpPr>
        <p:spPr bwMode="auto">
          <a:xfrm>
            <a:off x="714375" y="3571875"/>
            <a:ext cx="1428750" cy="357188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357188" y="4357688"/>
            <a:ext cx="550068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Једро у понсу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n. abducentis</a:t>
            </a: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Излази на површину кроз</a:t>
            </a:r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sulcus bulbopontinus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Пролази кроз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hiatus tentorii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Пролази кроз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sinus cavernosus</a:t>
            </a: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 орбиту улази кроз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fissur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orbitalis superior</a:t>
            </a:r>
          </a:p>
        </p:txBody>
      </p:sp>
      <p:sp>
        <p:nvSpPr>
          <p:cNvPr id="17414" name="Rectangle 7"/>
          <p:cNvSpPr>
            <a:spLocks noChangeArrowheads="1"/>
          </p:cNvSpPr>
          <p:nvPr/>
        </p:nvSpPr>
        <p:spPr bwMode="auto">
          <a:xfrm>
            <a:off x="5500688" y="4500563"/>
            <a:ext cx="3071812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Моторни нерв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Инервише мишић очне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јабучице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m. rectus lateralis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3" t="20943" r="18005" b="27222"/>
          <a:stretch>
            <a:fillRect/>
          </a:stretch>
        </p:blipFill>
        <p:spPr bwMode="auto">
          <a:xfrm>
            <a:off x="714375" y="1500188"/>
            <a:ext cx="7623175" cy="3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Rectangl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Rectangl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10"/>
          <p:cNvSpPr>
            <a:spLocks noChangeArrowheads="1"/>
          </p:cNvSpPr>
          <p:nvPr/>
        </p:nvSpPr>
        <p:spPr bwMode="auto">
          <a:xfrm>
            <a:off x="428625" y="1143000"/>
            <a:ext cx="8072438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Мешовити нерв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Моторним влакнима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инервише сва 4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Мастикаторна мишића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 m. masseter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>
                <a:latin typeface="Book Antiqua" panose="02040602050305030304" pitchFamily="18" charset="0"/>
              </a:rPr>
              <a:t>-  m. temporalis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	-  m. pterygoideus lateralis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	-  m. pterygoideus medialis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као и</a:t>
            </a:r>
            <a:r>
              <a:rPr lang="en-US" altLang="en-US">
                <a:latin typeface="Book Antiqua" panose="02040602050305030304" pitchFamily="18" charset="0"/>
              </a:rPr>
              <a:t>:	-  m. digastricus (venter anterior)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-  m. mylohyoideus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-  m. tensor veli palatini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-  m. tensor tympani</a:t>
            </a:r>
          </a:p>
        </p:txBody>
      </p:sp>
      <p:pic>
        <p:nvPicPr>
          <p:cNvPr id="19460" name="Picture 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2" t="9161" r="18806" b="14108"/>
          <a:stretch>
            <a:fillRect/>
          </a:stretch>
        </p:blipFill>
        <p:spPr bwMode="auto">
          <a:xfrm>
            <a:off x="4857750" y="1214438"/>
            <a:ext cx="396557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61" name="Straight Connector 13"/>
          <p:cNvCxnSpPr>
            <a:cxnSpLocks noChangeShapeType="1"/>
          </p:cNvCxnSpPr>
          <p:nvPr/>
        </p:nvCxnSpPr>
        <p:spPr bwMode="auto">
          <a:xfrm>
            <a:off x="7143750" y="5429250"/>
            <a:ext cx="642938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2" name="Straight Connector 14"/>
          <p:cNvCxnSpPr>
            <a:cxnSpLocks noChangeShapeType="1"/>
          </p:cNvCxnSpPr>
          <p:nvPr/>
        </p:nvCxnSpPr>
        <p:spPr bwMode="auto">
          <a:xfrm>
            <a:off x="7429500" y="5143500"/>
            <a:ext cx="1000125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3" name="Straight Connector 17"/>
          <p:cNvCxnSpPr>
            <a:cxnSpLocks noChangeShapeType="1"/>
          </p:cNvCxnSpPr>
          <p:nvPr/>
        </p:nvCxnSpPr>
        <p:spPr bwMode="auto">
          <a:xfrm>
            <a:off x="7786688" y="4714875"/>
            <a:ext cx="1000125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4" name="Straight Connector 18"/>
          <p:cNvCxnSpPr>
            <a:cxnSpLocks noChangeShapeType="1"/>
          </p:cNvCxnSpPr>
          <p:nvPr/>
        </p:nvCxnSpPr>
        <p:spPr bwMode="auto">
          <a:xfrm>
            <a:off x="6500813" y="6215063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5" name="Straight Connector 19"/>
          <p:cNvCxnSpPr>
            <a:cxnSpLocks noChangeShapeType="1"/>
          </p:cNvCxnSpPr>
          <p:nvPr/>
        </p:nvCxnSpPr>
        <p:spPr bwMode="auto">
          <a:xfrm>
            <a:off x="6858000" y="6000750"/>
            <a:ext cx="1000125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6" name="Straight Connector 20"/>
          <p:cNvCxnSpPr>
            <a:cxnSpLocks noChangeShapeType="1"/>
          </p:cNvCxnSpPr>
          <p:nvPr/>
        </p:nvCxnSpPr>
        <p:spPr bwMode="auto">
          <a:xfrm>
            <a:off x="7858125" y="4071938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Rectangl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10"/>
          <p:cNvSpPr>
            <a:spLocks noChangeArrowheads="1"/>
          </p:cNvSpPr>
          <p:nvPr/>
        </p:nvSpPr>
        <p:spPr bwMode="auto">
          <a:xfrm>
            <a:off x="428625" y="1143000"/>
            <a:ext cx="8072438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Сензитивним влакнима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инервише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кожу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лица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предњег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дела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главе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en-US">
                <a:latin typeface="Book Antiqua" panose="02040602050305030304" pitchFamily="18" charset="0"/>
              </a:rPr>
              <a:t>-  </a:t>
            </a:r>
            <a:r>
              <a:rPr lang="sr-Cyrl-CS" altLang="en-US">
                <a:latin typeface="Book Antiqua" panose="02040602050305030304" pitchFamily="18" charset="0"/>
              </a:rPr>
              <a:t>слузокожу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усне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носне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дупље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-  </a:t>
            </a:r>
            <a:r>
              <a:rPr lang="sr-Cyrl-CS" altLang="en-US">
                <a:latin typeface="Book Antiqua" panose="02040602050305030304" pitchFamily="18" charset="0"/>
              </a:rPr>
              <a:t>предње</a:t>
            </a:r>
            <a:r>
              <a:rPr lang="en-US" altLang="en-US">
                <a:latin typeface="Book Antiqua" panose="02040602050305030304" pitchFamily="18" charset="0"/>
              </a:rPr>
              <a:t> 2/3 </a:t>
            </a:r>
            <a:r>
              <a:rPr lang="sr-Cyrl-CS" altLang="en-US">
                <a:latin typeface="Book Antiqua" panose="02040602050305030304" pitchFamily="18" charset="0"/>
              </a:rPr>
              <a:t>језика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-  </a:t>
            </a:r>
            <a:r>
              <a:rPr lang="sr-Cyrl-CS" altLang="en-US">
                <a:latin typeface="Book Antiqua" panose="02040602050305030304" pitchFamily="18" charset="0"/>
              </a:rPr>
              <a:t>зубе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горњој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доњој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вилици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-  </a:t>
            </a:r>
            <a:r>
              <a:rPr lang="sr-Cyrl-CS" altLang="en-US">
                <a:latin typeface="Book Antiqua" panose="02040602050305030304" pitchFamily="18" charset="0"/>
              </a:rPr>
              <a:t>вежњачу</a:t>
            </a:r>
            <a:r>
              <a:rPr lang="en-US" altLang="en-US">
                <a:latin typeface="Book Antiqua" panose="02040602050305030304" pitchFamily="18" charset="0"/>
              </a:rPr>
              <a:t> (tunica conjuctiva)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очне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дупље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-  </a:t>
            </a:r>
            <a:r>
              <a:rPr lang="sr-Cyrl-CS" altLang="en-US">
                <a:latin typeface="Book Antiqua" panose="02040602050305030304" pitchFamily="18" charset="0"/>
              </a:rPr>
              <a:t>фиброзну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судовну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опну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очне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јабучице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-  </a:t>
            </a:r>
            <a:r>
              <a:rPr lang="sr-Cyrl-CS" altLang="en-US">
                <a:latin typeface="Book Antiqua" panose="02040602050305030304" pitchFamily="18" charset="0"/>
              </a:rPr>
              <a:t>извесне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делове</a:t>
            </a:r>
            <a:r>
              <a:rPr lang="en-US" altLang="en-US">
                <a:latin typeface="Book Antiqua" panose="02040602050305030304" pitchFamily="18" charset="0"/>
              </a:rPr>
              <a:t> durae mater</a:t>
            </a:r>
          </a:p>
        </p:txBody>
      </p:sp>
      <p:pic>
        <p:nvPicPr>
          <p:cNvPr id="20484" name="Picture 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2" t="8121" r="18806" b="14108"/>
          <a:stretch>
            <a:fillRect/>
          </a:stretch>
        </p:blipFill>
        <p:spPr bwMode="auto">
          <a:xfrm>
            <a:off x="4857750" y="1143000"/>
            <a:ext cx="39655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485" name="Straight Connector 13"/>
          <p:cNvCxnSpPr>
            <a:cxnSpLocks noChangeShapeType="1"/>
          </p:cNvCxnSpPr>
          <p:nvPr/>
        </p:nvCxnSpPr>
        <p:spPr bwMode="auto">
          <a:xfrm>
            <a:off x="5000625" y="3214688"/>
            <a:ext cx="785813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6" name="Straight Connector 14"/>
          <p:cNvCxnSpPr>
            <a:cxnSpLocks noChangeShapeType="1"/>
          </p:cNvCxnSpPr>
          <p:nvPr/>
        </p:nvCxnSpPr>
        <p:spPr bwMode="auto">
          <a:xfrm>
            <a:off x="5000625" y="2500313"/>
            <a:ext cx="857250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7" name="Straight Connector 17"/>
          <p:cNvCxnSpPr>
            <a:cxnSpLocks noChangeShapeType="1"/>
          </p:cNvCxnSpPr>
          <p:nvPr/>
        </p:nvCxnSpPr>
        <p:spPr bwMode="auto">
          <a:xfrm>
            <a:off x="5072063" y="1928813"/>
            <a:ext cx="71437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8" name="Straight Connector 18"/>
          <p:cNvCxnSpPr>
            <a:cxnSpLocks noChangeShapeType="1"/>
          </p:cNvCxnSpPr>
          <p:nvPr/>
        </p:nvCxnSpPr>
        <p:spPr bwMode="auto">
          <a:xfrm>
            <a:off x="5429250" y="1643063"/>
            <a:ext cx="642938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9" name="Straight Connector 19"/>
          <p:cNvCxnSpPr>
            <a:cxnSpLocks noChangeShapeType="1"/>
          </p:cNvCxnSpPr>
          <p:nvPr/>
        </p:nvCxnSpPr>
        <p:spPr bwMode="auto">
          <a:xfrm>
            <a:off x="4929188" y="3429000"/>
            <a:ext cx="785812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0" name="Straight Connector 20"/>
          <p:cNvCxnSpPr>
            <a:cxnSpLocks noChangeShapeType="1"/>
          </p:cNvCxnSpPr>
          <p:nvPr/>
        </p:nvCxnSpPr>
        <p:spPr bwMode="auto">
          <a:xfrm>
            <a:off x="5786438" y="1357313"/>
            <a:ext cx="642937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1" name="Straight Connector 25"/>
          <p:cNvCxnSpPr>
            <a:cxnSpLocks noChangeShapeType="1"/>
          </p:cNvCxnSpPr>
          <p:nvPr/>
        </p:nvCxnSpPr>
        <p:spPr bwMode="auto">
          <a:xfrm>
            <a:off x="4929188" y="3786188"/>
            <a:ext cx="642937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2" name="Straight Connector 26"/>
          <p:cNvCxnSpPr>
            <a:cxnSpLocks noChangeShapeType="1"/>
          </p:cNvCxnSpPr>
          <p:nvPr/>
        </p:nvCxnSpPr>
        <p:spPr bwMode="auto">
          <a:xfrm>
            <a:off x="4786313" y="4429125"/>
            <a:ext cx="642937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3" name="Straight Connector 27"/>
          <p:cNvCxnSpPr>
            <a:cxnSpLocks noChangeShapeType="1"/>
          </p:cNvCxnSpPr>
          <p:nvPr/>
        </p:nvCxnSpPr>
        <p:spPr bwMode="auto">
          <a:xfrm>
            <a:off x="4929188" y="4786313"/>
            <a:ext cx="642937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4" name="Straight Connector 28"/>
          <p:cNvCxnSpPr>
            <a:cxnSpLocks noChangeShapeType="1"/>
          </p:cNvCxnSpPr>
          <p:nvPr/>
        </p:nvCxnSpPr>
        <p:spPr bwMode="auto">
          <a:xfrm>
            <a:off x="5214938" y="6286500"/>
            <a:ext cx="642937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5" name="Straight Connector 29"/>
          <p:cNvCxnSpPr>
            <a:cxnSpLocks noChangeShapeType="1"/>
          </p:cNvCxnSpPr>
          <p:nvPr/>
        </p:nvCxnSpPr>
        <p:spPr bwMode="auto">
          <a:xfrm>
            <a:off x="6429375" y="4572000"/>
            <a:ext cx="642938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6" name="Straight Connector 30"/>
          <p:cNvCxnSpPr>
            <a:cxnSpLocks noChangeShapeType="1"/>
          </p:cNvCxnSpPr>
          <p:nvPr/>
        </p:nvCxnSpPr>
        <p:spPr bwMode="auto">
          <a:xfrm>
            <a:off x="6500813" y="5000625"/>
            <a:ext cx="642937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7" name="Straight Connector 31"/>
          <p:cNvCxnSpPr>
            <a:cxnSpLocks noChangeShapeType="1"/>
          </p:cNvCxnSpPr>
          <p:nvPr/>
        </p:nvCxnSpPr>
        <p:spPr bwMode="auto">
          <a:xfrm>
            <a:off x="6429375" y="5572125"/>
            <a:ext cx="642938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2" t="8121" r="18806" b="14108"/>
          <a:stretch>
            <a:fillRect/>
          </a:stretch>
        </p:blipFill>
        <p:spPr bwMode="auto">
          <a:xfrm>
            <a:off x="4857750" y="1143000"/>
            <a:ext cx="39655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10"/>
          <p:cNvSpPr>
            <a:spLocks noChangeArrowheads="1"/>
          </p:cNvSpPr>
          <p:nvPr/>
        </p:nvSpPr>
        <p:spPr bwMode="auto">
          <a:xfrm>
            <a:off x="214313" y="1214438"/>
            <a:ext cx="807243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Појединим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гранама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n. trigeminus-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прикључују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симпатичка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парасимпатичка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влакна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b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има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секреторну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трофичку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вазомоторну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улогу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сузна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жлезда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>
                <a:latin typeface="Book Antiqua" panose="02040602050305030304" pitchFamily="18" charset="0"/>
              </a:rPr>
              <a:t>-  </a:t>
            </a:r>
            <a:r>
              <a:rPr lang="sr-Cyrl-CS" altLang="en-US">
                <a:latin typeface="Book Antiqua" panose="02040602050305030304" pitchFamily="18" charset="0"/>
              </a:rPr>
              <a:t>жлезде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носне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дупље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	-  </a:t>
            </a:r>
            <a:r>
              <a:rPr lang="sr-Cyrl-CS" altLang="en-US">
                <a:latin typeface="Book Antiqua" panose="02040602050305030304" pitchFamily="18" charset="0"/>
              </a:rPr>
              <a:t>непчане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пљувачне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жлезде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	-  </a:t>
            </a:r>
            <a:r>
              <a:rPr lang="sr-Cyrl-CS" altLang="en-US">
                <a:latin typeface="Book Antiqua" panose="02040602050305030304" pitchFamily="18" charset="0"/>
              </a:rPr>
              <a:t>велике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пљувачне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жлезде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       - </a:t>
            </a:r>
            <a:r>
              <a:rPr lang="sr-Cyrl-CS" altLang="en-US">
                <a:latin typeface="Book Antiqua" panose="02040602050305030304" pitchFamily="18" charset="0"/>
              </a:rPr>
              <a:t>паротидна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       - </a:t>
            </a:r>
            <a:r>
              <a:rPr lang="sr-Cyrl-CS" altLang="en-US">
                <a:latin typeface="Book Antiqua" panose="02040602050305030304" pitchFamily="18" charset="0"/>
              </a:rPr>
              <a:t>субмандибуларна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       - </a:t>
            </a:r>
            <a:r>
              <a:rPr lang="sr-Cyrl-CS" altLang="en-US">
                <a:latin typeface="Book Antiqua" panose="02040602050305030304" pitchFamily="18" charset="0"/>
              </a:rPr>
              <a:t>сублигвална</a:t>
            </a:r>
            <a:endParaRPr lang="en-US" altLang="en-US">
              <a:latin typeface="Book Antiqua" panose="02040602050305030304" pitchFamily="18" charset="0"/>
            </a:endParaRPr>
          </a:p>
        </p:txBody>
      </p:sp>
      <p:cxnSp>
        <p:nvCxnSpPr>
          <p:cNvPr id="21509" name="Straight Connector 29"/>
          <p:cNvCxnSpPr>
            <a:cxnSpLocks noChangeShapeType="1"/>
          </p:cNvCxnSpPr>
          <p:nvPr/>
        </p:nvCxnSpPr>
        <p:spPr bwMode="auto">
          <a:xfrm>
            <a:off x="6643688" y="4143375"/>
            <a:ext cx="642937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0" name="Straight Connector 21"/>
          <p:cNvCxnSpPr>
            <a:cxnSpLocks noChangeShapeType="1"/>
          </p:cNvCxnSpPr>
          <p:nvPr/>
        </p:nvCxnSpPr>
        <p:spPr bwMode="auto">
          <a:xfrm>
            <a:off x="6215063" y="3286125"/>
            <a:ext cx="642937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1" name="Straight Connector 22"/>
          <p:cNvCxnSpPr>
            <a:cxnSpLocks noChangeShapeType="1"/>
          </p:cNvCxnSpPr>
          <p:nvPr/>
        </p:nvCxnSpPr>
        <p:spPr bwMode="auto">
          <a:xfrm>
            <a:off x="6072188" y="5143500"/>
            <a:ext cx="642937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Rectangl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10"/>
          <p:cNvSpPr>
            <a:spLocks noChangeArrowheads="1"/>
          </p:cNvSpPr>
          <p:nvPr/>
        </p:nvSpPr>
        <p:spPr bwMode="auto">
          <a:xfrm>
            <a:off x="357188" y="1143000"/>
            <a:ext cx="807243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Три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1) n. ophtalmicus – V1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2) n. maxillaris – V2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3) n. mandibularis – V3</a:t>
            </a:r>
            <a:endParaRPr lang="en-US" altLang="en-US">
              <a:latin typeface="Book Antiqua" panose="02040602050305030304" pitchFamily="18" charset="0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3" t="21562" r="27344" b="25000"/>
          <a:stretch>
            <a:fillRect/>
          </a:stretch>
        </p:blipFill>
        <p:spPr bwMode="auto">
          <a:xfrm>
            <a:off x="3214688" y="1857375"/>
            <a:ext cx="5572125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ounded Rectangle 9"/>
          <p:cNvSpPr>
            <a:spLocks noChangeArrowheads="1"/>
          </p:cNvSpPr>
          <p:nvPr/>
        </p:nvSpPr>
        <p:spPr bwMode="auto">
          <a:xfrm>
            <a:off x="7072313" y="2143125"/>
            <a:ext cx="1285875" cy="142875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2534" name="Rounded Rectangle 12"/>
          <p:cNvSpPr>
            <a:spLocks noChangeArrowheads="1"/>
          </p:cNvSpPr>
          <p:nvPr/>
        </p:nvSpPr>
        <p:spPr bwMode="auto">
          <a:xfrm>
            <a:off x="7429500" y="4500563"/>
            <a:ext cx="1285875" cy="21431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2535" name="Rounded Rectangle 13"/>
          <p:cNvSpPr>
            <a:spLocks noChangeArrowheads="1"/>
          </p:cNvSpPr>
          <p:nvPr/>
        </p:nvSpPr>
        <p:spPr bwMode="auto">
          <a:xfrm>
            <a:off x="7286625" y="3071813"/>
            <a:ext cx="1285875" cy="21431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3792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428625" y="1000125"/>
            <a:ext cx="828675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Једра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buFont typeface="Arial" panose="020B0604020202020204" pitchFamily="34" charset="0"/>
              <a:buChar char="-"/>
            </a:pP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nucleus sensorius superior s. pontinus n. trigeminalis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spinalis n. trigeminalis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tractus mesencephalici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motorius n. trigeminalis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Излази из мозга на граници предње и</a:t>
            </a:r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бочне старне понса</a:t>
            </a:r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помоћу два корена</a:t>
            </a:r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a) radix motoria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b) radix sensoria (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јачи корен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Сензитивном корену је придодат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ganglion trigeminale (Gasseri)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смештен у тригеминалној дупљи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Тригеминална дупљ</a:t>
            </a:r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(cavum trigeminale)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Је фиброзна ложа на предњој старни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пирамиде темпоралне кости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Садржи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 - ganglion trigeminale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задње крајеве 3 завршне гране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n. trigeminus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23555" name="Rectangl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2" t="18848" r="34966" b="18340"/>
          <a:stretch>
            <a:fillRect/>
          </a:stretch>
        </p:blipFill>
        <p:spPr bwMode="auto">
          <a:xfrm>
            <a:off x="5216525" y="1643063"/>
            <a:ext cx="3927475" cy="406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2" t="8121" r="18806" b="14108"/>
          <a:stretch>
            <a:fillRect/>
          </a:stretch>
        </p:blipFill>
        <p:spPr bwMode="auto">
          <a:xfrm>
            <a:off x="4857750" y="1143000"/>
            <a:ext cx="39655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10"/>
          <p:cNvSpPr>
            <a:spLocks noChangeArrowheads="1"/>
          </p:cNvSpPr>
          <p:nvPr/>
        </p:nvSpPr>
        <p:spPr bwMode="auto">
          <a:xfrm>
            <a:off x="357188" y="1143000"/>
            <a:ext cx="8072437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Сензитивна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кожу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чела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горњег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очног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капка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>
                <a:latin typeface="Book Antiqua" panose="02040602050305030304" pitchFamily="18" charset="0"/>
              </a:rPr>
              <a:t>-  </a:t>
            </a:r>
            <a:r>
              <a:rPr lang="sr-Cyrl-CS" altLang="en-US">
                <a:latin typeface="Book Antiqua" panose="02040602050305030304" pitchFamily="18" charset="0"/>
              </a:rPr>
              <a:t>слузокожу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горњег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предњег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дела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           носне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дупље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        </a:t>
            </a:r>
            <a:r>
              <a:rPr lang="en-US" altLang="en-US">
                <a:latin typeface="Book Antiqua" panose="02040602050305030304" pitchFamily="18" charset="0"/>
              </a:rPr>
              <a:t>-  </a:t>
            </a:r>
            <a:r>
              <a:rPr lang="sr-Cyrl-CS" altLang="en-US">
                <a:latin typeface="Book Antiqua" panose="02040602050305030304" pitchFamily="18" charset="0"/>
              </a:rPr>
              <a:t>вежњачу</a:t>
            </a:r>
            <a:r>
              <a:rPr lang="en-US" altLang="en-US">
                <a:latin typeface="Book Antiqua" panose="02040602050305030304" pitchFamily="18" charset="0"/>
              </a:rPr>
              <a:t> (tunica conjuctiva)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           очне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дупље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        </a:t>
            </a:r>
            <a:r>
              <a:rPr lang="en-US" altLang="en-US">
                <a:latin typeface="Book Antiqua" panose="02040602050305030304" pitchFamily="18" charset="0"/>
              </a:rPr>
              <a:t>-  </a:t>
            </a:r>
            <a:r>
              <a:rPr lang="sr-Cyrl-CS" altLang="en-US">
                <a:latin typeface="Book Antiqua" panose="02040602050305030304" pitchFamily="18" charset="0"/>
              </a:rPr>
              <a:t>фиброзну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судовну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опну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           очне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јабучице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         </a:t>
            </a:r>
            <a:r>
              <a:rPr lang="en-US" altLang="en-US">
                <a:latin typeface="Book Antiqua" panose="02040602050305030304" pitchFamily="18" charset="0"/>
              </a:rPr>
              <a:t>- </a:t>
            </a:r>
            <a:r>
              <a:rPr lang="sr-Cyrl-CS" altLang="en-US">
                <a:latin typeface="Book Antiqua" panose="02040602050305030304" pitchFamily="18" charset="0"/>
              </a:rPr>
              <a:t>извесне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делове</a:t>
            </a:r>
            <a:r>
              <a:rPr lang="en-US" altLang="en-US">
                <a:latin typeface="Book Antiqua" panose="02040602050305030304" pitchFamily="18" charset="0"/>
              </a:rPr>
              <a:t> durae mater</a:t>
            </a:r>
            <a:br>
              <a:rPr lang="en-US" altLang="en-US">
                <a:latin typeface="Book Antiqua" panose="02040602050305030304" pitchFamily="18" charset="0"/>
              </a:rPr>
            </a:b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* N. ophtalmicus </a:t>
            </a:r>
            <a:r>
              <a:rPr lang="sr-Cyrl-CS" altLang="en-US">
                <a:latin typeface="Book Antiqua" panose="02040602050305030304" pitchFamily="18" charset="0"/>
              </a:rPr>
              <a:t>прима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симпатичка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/>
            </a:r>
            <a:br>
              <a:rPr lang="sr-Cyrl-C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   влакна која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одлазе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> ganglion ciliare,</a:t>
            </a:r>
            <a:r>
              <a:rPr lang="sr-Cyrl-CS" altLang="en-US">
                <a:latin typeface="Book Antiqua" panose="02040602050305030304" pitchFamily="18" charset="0"/>
              </a:rPr>
              <a:t/>
            </a:r>
            <a:br>
              <a:rPr lang="sr-Cyrl-C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   који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је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придодат</a:t>
            </a:r>
            <a:r>
              <a:rPr lang="en-US" altLang="en-US">
                <a:latin typeface="Book Antiqua" panose="02040602050305030304" pitchFamily="18" charset="0"/>
              </a:rPr>
              <a:t> n. ophtalmicus-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>.</a:t>
            </a:r>
          </a:p>
        </p:txBody>
      </p:sp>
      <p:cxnSp>
        <p:nvCxnSpPr>
          <p:cNvPr id="24581" name="Straight Connector 20"/>
          <p:cNvCxnSpPr>
            <a:cxnSpLocks noChangeShapeType="1"/>
          </p:cNvCxnSpPr>
          <p:nvPr/>
        </p:nvCxnSpPr>
        <p:spPr bwMode="auto">
          <a:xfrm>
            <a:off x="6715125" y="2643188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8" t="6592" r="31445" b="11633"/>
          <a:stretch>
            <a:fillRect/>
          </a:stretch>
        </p:blipFill>
        <p:spPr bwMode="auto">
          <a:xfrm>
            <a:off x="2428875" y="500063"/>
            <a:ext cx="4392613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855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9" t="23221" r="30273" b="39999"/>
          <a:stretch>
            <a:fillRect/>
          </a:stretch>
        </p:blipFill>
        <p:spPr bwMode="auto">
          <a:xfrm>
            <a:off x="3571875" y="3071813"/>
            <a:ext cx="52578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12"/>
          <p:cNvSpPr>
            <a:spLocks noChangeArrowheads="1"/>
          </p:cNvSpPr>
          <p:nvPr/>
        </p:nvSpPr>
        <p:spPr bwMode="auto">
          <a:xfrm>
            <a:off x="428625" y="1000125"/>
            <a:ext cx="8072438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Полази из предње-доњег дела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ganglion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a trigeminale</a:t>
            </a: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Иде напред и навише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кроз спољашњи зид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sinus cavernosus-a</a:t>
            </a: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 орбиту улази кроз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fissur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orbitalis superior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Дели се у три завршне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a) n. lacrimalis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б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) n. frontalis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ц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) n. nasociliaris</a:t>
            </a:r>
          </a:p>
        </p:txBody>
      </p:sp>
      <p:cxnSp>
        <p:nvCxnSpPr>
          <p:cNvPr id="25605" name="Straight Connector 15"/>
          <p:cNvCxnSpPr>
            <a:cxnSpLocks noChangeShapeType="1"/>
          </p:cNvCxnSpPr>
          <p:nvPr/>
        </p:nvCxnSpPr>
        <p:spPr bwMode="auto">
          <a:xfrm>
            <a:off x="7286625" y="4643438"/>
            <a:ext cx="71437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6" name="Straight Connector 21"/>
          <p:cNvCxnSpPr>
            <a:cxnSpLocks noChangeShapeType="1"/>
          </p:cNvCxnSpPr>
          <p:nvPr/>
        </p:nvCxnSpPr>
        <p:spPr bwMode="auto">
          <a:xfrm>
            <a:off x="7143750" y="5000625"/>
            <a:ext cx="714375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7" name="Straight Connector 22"/>
          <p:cNvCxnSpPr>
            <a:cxnSpLocks noChangeShapeType="1"/>
          </p:cNvCxnSpPr>
          <p:nvPr/>
        </p:nvCxnSpPr>
        <p:spPr bwMode="auto">
          <a:xfrm>
            <a:off x="3857625" y="3929063"/>
            <a:ext cx="71437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9" t="23221" r="30273" b="39999"/>
          <a:stretch>
            <a:fillRect/>
          </a:stretch>
        </p:blipFill>
        <p:spPr bwMode="auto">
          <a:xfrm>
            <a:off x="4324350" y="857250"/>
            <a:ext cx="4819650" cy="308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Rectangle 12"/>
          <p:cNvSpPr>
            <a:spLocks noChangeArrowheads="1"/>
          </p:cNvSpPr>
          <p:nvPr/>
        </p:nvSpPr>
        <p:spPr bwMode="auto">
          <a:xfrm>
            <a:off x="428625" y="1000125"/>
            <a:ext cx="8358188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a) n. lacrimalis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r. communicans cum n.  zygomatico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преко ове анастомозе прима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парасимпатичка влакна 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инервацију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сузне жлезде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грана з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a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кожу горњег капка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b) n. frontalis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n. supraorbitalis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n. supratrochlearis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(</a:t>
            </a:r>
            <a:r>
              <a:rPr lang="sr-Cyrl-CS" altLang="en-US">
                <a:latin typeface="Book Antiqua" panose="02040602050305030304" pitchFamily="18" charset="0"/>
              </a:rPr>
              <a:t>за кожу чела и горњег </a:t>
            </a:r>
            <a:br>
              <a:rPr lang="sr-Cyrl-C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         очног капка</a:t>
            </a:r>
            <a:r>
              <a:rPr lang="en-US" altLang="en-US">
                <a:latin typeface="Book Antiqua" panose="02040602050305030304" pitchFamily="18" charset="0"/>
              </a:rPr>
              <a:t>)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в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) n. nasociliaris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*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бочне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- r. communicans cum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ganglion ciliare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- nn. ciliares longi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- n. ethmoidalis posterior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*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завршне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- n. ethmoidalis anterior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- infratrochlearis</a:t>
            </a:r>
          </a:p>
        </p:txBody>
      </p:sp>
      <p:pic>
        <p:nvPicPr>
          <p:cNvPr id="2662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64" t="51309" r="33717" b="15181"/>
          <a:stretch>
            <a:fillRect/>
          </a:stretch>
        </p:blipFill>
        <p:spPr bwMode="auto">
          <a:xfrm>
            <a:off x="4211638" y="3794125"/>
            <a:ext cx="4932362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630" name="Straight Connector 11"/>
          <p:cNvCxnSpPr>
            <a:cxnSpLocks noChangeShapeType="1"/>
          </p:cNvCxnSpPr>
          <p:nvPr/>
        </p:nvCxnSpPr>
        <p:spPr bwMode="auto">
          <a:xfrm>
            <a:off x="7715250" y="2286000"/>
            <a:ext cx="714375" cy="1588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1" name="Rounded Rectangle 13"/>
          <p:cNvSpPr>
            <a:spLocks noChangeArrowheads="1"/>
          </p:cNvSpPr>
          <p:nvPr/>
        </p:nvSpPr>
        <p:spPr bwMode="auto">
          <a:xfrm>
            <a:off x="7643813" y="1071563"/>
            <a:ext cx="1500187" cy="285750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6632" name="Rounded Rectangle 14"/>
          <p:cNvSpPr>
            <a:spLocks noChangeArrowheads="1"/>
          </p:cNvSpPr>
          <p:nvPr/>
        </p:nvSpPr>
        <p:spPr bwMode="auto">
          <a:xfrm>
            <a:off x="571500" y="2714625"/>
            <a:ext cx="1571625" cy="285750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6633" name="Rounded Rectangle 17"/>
          <p:cNvSpPr>
            <a:spLocks noChangeArrowheads="1"/>
          </p:cNvSpPr>
          <p:nvPr/>
        </p:nvSpPr>
        <p:spPr bwMode="auto">
          <a:xfrm>
            <a:off x="4357688" y="1000125"/>
            <a:ext cx="1357312" cy="214313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6634" name="Rounded Rectangle 18"/>
          <p:cNvSpPr>
            <a:spLocks noChangeArrowheads="1"/>
          </p:cNvSpPr>
          <p:nvPr/>
        </p:nvSpPr>
        <p:spPr bwMode="auto">
          <a:xfrm>
            <a:off x="4143375" y="5143500"/>
            <a:ext cx="1357313" cy="214313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3792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6635" name="Rounded Rectangle 19"/>
          <p:cNvSpPr>
            <a:spLocks noChangeArrowheads="1"/>
          </p:cNvSpPr>
          <p:nvPr/>
        </p:nvSpPr>
        <p:spPr bwMode="auto">
          <a:xfrm>
            <a:off x="4286250" y="4572000"/>
            <a:ext cx="1357313" cy="357188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3792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6636" name="Rounded Rectangle 20"/>
          <p:cNvSpPr>
            <a:spLocks noChangeArrowheads="1"/>
          </p:cNvSpPr>
          <p:nvPr/>
        </p:nvSpPr>
        <p:spPr bwMode="auto">
          <a:xfrm>
            <a:off x="7296150" y="3938588"/>
            <a:ext cx="1357313" cy="21431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3792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cxnSp>
        <p:nvCxnSpPr>
          <p:cNvPr id="26637" name="Straight Connector 23"/>
          <p:cNvCxnSpPr>
            <a:cxnSpLocks noChangeShapeType="1"/>
          </p:cNvCxnSpPr>
          <p:nvPr/>
        </p:nvCxnSpPr>
        <p:spPr bwMode="auto">
          <a:xfrm>
            <a:off x="4714875" y="5786438"/>
            <a:ext cx="714375" cy="1587"/>
          </a:xfrm>
          <a:prstGeom prst="line">
            <a:avLst/>
          </a:prstGeom>
          <a:noFill/>
          <a:ln w="38100" cmpd="sng">
            <a:solidFill>
              <a:srgbClr val="3792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8" name="Rounded Rectangle 24"/>
          <p:cNvSpPr>
            <a:spLocks noChangeArrowheads="1"/>
          </p:cNvSpPr>
          <p:nvPr/>
        </p:nvSpPr>
        <p:spPr bwMode="auto">
          <a:xfrm>
            <a:off x="500063" y="4071938"/>
            <a:ext cx="2000250" cy="285750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3792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cxnSp>
        <p:nvCxnSpPr>
          <p:cNvPr id="26639" name="Straight Connector 25"/>
          <p:cNvCxnSpPr>
            <a:cxnSpLocks noChangeShapeType="1"/>
          </p:cNvCxnSpPr>
          <p:nvPr/>
        </p:nvCxnSpPr>
        <p:spPr bwMode="auto">
          <a:xfrm>
            <a:off x="571500" y="1357313"/>
            <a:ext cx="1785938" cy="1587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>
            <a:spLocks noChangeArrowheads="1"/>
          </p:cNvSpPr>
          <p:nvPr/>
        </p:nvSpPr>
        <p:spPr bwMode="auto">
          <a:xfrm>
            <a:off x="500063" y="1143000"/>
            <a:ext cx="792956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b="1">
                <a:latin typeface="Book Antiqua" panose="02040602050305030304" pitchFamily="18" charset="0"/>
              </a:rPr>
              <a:t>Доводна влакна </a:t>
            </a:r>
            <a:r>
              <a:rPr lang="en-US" altLang="en-US" b="1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1) </a:t>
            </a:r>
            <a:r>
              <a:rPr lang="sr-Cyrl-CS" altLang="en-US">
                <a:latin typeface="Book Antiqua" panose="02040602050305030304" pitchFamily="18" charset="0"/>
              </a:rPr>
              <a:t>Сензитивна</a:t>
            </a:r>
            <a:r>
              <a:rPr lang="it-IT" altLang="en-US">
                <a:latin typeface="Book Antiqua" panose="02040602050305030304" pitchFamily="18" charset="0"/>
              </a:rPr>
              <a:t> </a:t>
            </a:r>
            <a:r>
              <a:rPr lang="en-US" altLang="en-US">
                <a:latin typeface="Book Antiqua" panose="02040602050305030304" pitchFamily="18" charset="0"/>
              </a:rPr>
              <a:t> - </a:t>
            </a:r>
            <a:r>
              <a:rPr lang="it-IT" altLang="en-US">
                <a:latin typeface="Book Antiqua" panose="02040602050305030304" pitchFamily="18" charset="0"/>
              </a:rPr>
              <a:t>r. </a:t>
            </a:r>
            <a:r>
              <a:rPr lang="en-US" altLang="en-US">
                <a:latin typeface="Book Antiqua" panose="02040602050305030304" pitchFamily="18" charset="0"/>
              </a:rPr>
              <a:t>c</a:t>
            </a:r>
            <a:r>
              <a:rPr lang="it-IT" altLang="en-US">
                <a:latin typeface="Book Antiqua" panose="02040602050305030304" pitchFamily="18" charset="0"/>
              </a:rPr>
              <a:t>ommunicans cum ganglio ciliare </a:t>
            </a:r>
            <a:r>
              <a:rPr lang="en-US" altLang="en-US">
                <a:latin typeface="Book Antiqua" panose="02040602050305030304" pitchFamily="18" charset="0"/>
              </a:rPr>
              <a:t> (</a:t>
            </a:r>
            <a:r>
              <a:rPr lang="it-IT" altLang="en-US">
                <a:latin typeface="Book Antiqua" panose="02040602050305030304" pitchFamily="18" charset="0"/>
              </a:rPr>
              <a:t>n. </a:t>
            </a:r>
            <a:r>
              <a:rPr lang="en-US" altLang="en-US">
                <a:latin typeface="Book Antiqua" panose="02040602050305030304" pitchFamily="18" charset="0"/>
              </a:rPr>
              <a:t>n</a:t>
            </a:r>
            <a:r>
              <a:rPr lang="it-IT" altLang="en-US">
                <a:latin typeface="Book Antiqua" panose="02040602050305030304" pitchFamily="18" charset="0"/>
              </a:rPr>
              <a:t>asociliaris</a:t>
            </a:r>
            <a:r>
              <a:rPr lang="en-US" altLang="en-US">
                <a:latin typeface="Book Antiqua" panose="02040602050305030304" pitchFamily="18" charset="0"/>
              </a:rPr>
              <a:t> (V1))</a:t>
            </a:r>
            <a:endParaRPr lang="it-IT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2) </a:t>
            </a:r>
            <a:r>
              <a:rPr lang="sr-Cyrl-CS" altLang="en-US">
                <a:latin typeface="Book Antiqua" panose="02040602050305030304" pitchFamily="18" charset="0"/>
              </a:rPr>
              <a:t>Парасимпатичка</a:t>
            </a:r>
            <a:r>
              <a:rPr lang="en-US" altLang="en-US">
                <a:latin typeface="Book Antiqua" panose="02040602050305030304" pitchFamily="18" charset="0"/>
              </a:rPr>
              <a:t> -</a:t>
            </a:r>
            <a:r>
              <a:rPr lang="pt-BR" altLang="en-US">
                <a:latin typeface="Book Antiqua" panose="02040602050305030304" pitchFamily="18" charset="0"/>
              </a:rPr>
              <a:t> </a:t>
            </a:r>
            <a:r>
              <a:rPr lang="en-US" altLang="en-US">
                <a:latin typeface="Book Antiqua" panose="02040602050305030304" pitchFamily="18" charset="0"/>
              </a:rPr>
              <a:t>r</a:t>
            </a:r>
            <a:r>
              <a:rPr lang="pt-BR" altLang="en-US">
                <a:latin typeface="Book Antiqua" panose="02040602050305030304" pitchFamily="18" charset="0"/>
              </a:rPr>
              <a:t>adix oculomotoria </a:t>
            </a:r>
            <a:r>
              <a:rPr lang="en-US" altLang="en-US">
                <a:latin typeface="Book Antiqua" panose="02040602050305030304" pitchFamily="18" charset="0"/>
              </a:rPr>
              <a:t>(</a:t>
            </a:r>
            <a:r>
              <a:rPr lang="pt-BR" altLang="en-US">
                <a:latin typeface="Book Antiqua" panose="02040602050305030304" pitchFamily="18" charset="0"/>
              </a:rPr>
              <a:t>n oculomotorius</a:t>
            </a:r>
            <a:r>
              <a:rPr lang="en-US" altLang="en-US">
                <a:latin typeface="Book Antiqua" panose="02040602050305030304" pitchFamily="18" charset="0"/>
              </a:rPr>
              <a:t>)</a:t>
            </a:r>
            <a:endParaRPr lang="pt-BR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3) </a:t>
            </a:r>
            <a:r>
              <a:rPr lang="sr-Cyrl-CS" altLang="en-US">
                <a:latin typeface="Book Antiqua" panose="02040602050305030304" pitchFamily="18" charset="0"/>
              </a:rPr>
              <a:t>Симпатичка</a:t>
            </a:r>
            <a:r>
              <a:rPr lang="en-US" altLang="en-US">
                <a:latin typeface="Book Antiqua" panose="02040602050305030304" pitchFamily="18" charset="0"/>
              </a:rPr>
              <a:t> - r. sympaticus cum ganglio ciliare  (plexus ophthalmicus)</a:t>
            </a:r>
          </a:p>
          <a:p>
            <a:pPr eaLnBrk="1" hangingPunct="1"/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sr-Cyrl-CS" altLang="en-US" b="1">
                <a:latin typeface="Book Antiqua" panose="02040602050305030304" pitchFamily="18" charset="0"/>
              </a:rPr>
              <a:t>Одводн</a:t>
            </a:r>
            <a:r>
              <a:rPr lang="en-US" altLang="en-US" b="1">
                <a:latin typeface="Book Antiqua" panose="02040602050305030304" pitchFamily="18" charset="0"/>
              </a:rPr>
              <a:t>a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nn. ciliares breves (</a:t>
            </a:r>
            <a:r>
              <a:rPr lang="en-US" altLang="en-US" b="1">
                <a:latin typeface="Book Antiqua" panose="02040602050305030304" pitchFamily="18" charset="0"/>
              </a:rPr>
              <a:t>m. sphincter pupillae, m.ciliaris)</a:t>
            </a:r>
          </a:p>
        </p:txBody>
      </p:sp>
      <p:sp>
        <p:nvSpPr>
          <p:cNvPr id="87043" name="Title 1"/>
          <p:cNvSpPr txBox="1">
            <a:spLocks noChangeArrowheads="1"/>
          </p:cNvSpPr>
          <p:nvPr/>
        </p:nvSpPr>
        <p:spPr bwMode="auto">
          <a:xfrm>
            <a:off x="1785938" y="428625"/>
            <a:ext cx="5500687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sz="3600" b="1">
                <a:solidFill>
                  <a:srgbClr val="24617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GANGLION </a:t>
            </a:r>
            <a:r>
              <a:rPr lang="sr-Latn-CS" sz="3600" b="1">
                <a:solidFill>
                  <a:srgbClr val="246172"/>
                </a:solidFill>
                <a:latin typeface="Book Antiqua" panose="02040602050305030304" pitchFamily="18" charset="0"/>
              </a:rPr>
              <a:t>CILIARE</a:t>
            </a:r>
            <a:endParaRPr lang="sr-Latn-CS" sz="3600" b="1">
              <a:solidFill>
                <a:srgbClr val="24617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870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t="6104" r="37869" b="37352"/>
          <a:stretch>
            <a:fillRect/>
          </a:stretch>
        </p:blipFill>
        <p:spPr bwMode="auto">
          <a:xfrm>
            <a:off x="2714625" y="3214688"/>
            <a:ext cx="4278313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92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2" t="9161" r="18806" b="14108"/>
          <a:stretch>
            <a:fillRect/>
          </a:stretch>
        </p:blipFill>
        <p:spPr bwMode="auto">
          <a:xfrm>
            <a:off x="4857750" y="1214438"/>
            <a:ext cx="396557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10"/>
          <p:cNvSpPr>
            <a:spLocks noChangeArrowheads="1"/>
          </p:cNvSpPr>
          <p:nvPr/>
        </p:nvSpPr>
        <p:spPr bwMode="auto">
          <a:xfrm>
            <a:off x="428625" y="1143000"/>
            <a:ext cx="8072438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Сензитивна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кожу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средњег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дела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лица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>
                <a:latin typeface="Book Antiqua" panose="02040602050305030304" pitchFamily="18" charset="0"/>
              </a:rPr>
              <a:t>-  </a:t>
            </a:r>
            <a:r>
              <a:rPr lang="sr-Cyrl-CS" altLang="en-US">
                <a:latin typeface="Book Antiqua" panose="02040602050305030304" pitchFamily="18" charset="0"/>
              </a:rPr>
              <a:t>слузокожу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доњег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задњег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дела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   </a:t>
            </a:r>
            <a:r>
              <a:rPr lang="sr-Cyrl-CS" altLang="en-US">
                <a:latin typeface="Book Antiqua" panose="02040602050305030304" pitchFamily="18" charset="0"/>
              </a:rPr>
              <a:t>носне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дупље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	-  </a:t>
            </a:r>
            <a:r>
              <a:rPr lang="sr-Cyrl-CS" altLang="en-US">
                <a:latin typeface="Book Antiqua" panose="02040602050305030304" pitchFamily="18" charset="0"/>
              </a:rPr>
              <a:t>слузокожу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горње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усне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	-  </a:t>
            </a:r>
            <a:r>
              <a:rPr lang="sr-Cyrl-CS" altLang="en-US">
                <a:latin typeface="Book Antiqua" panose="02040602050305030304" pitchFamily="18" charset="0"/>
              </a:rPr>
              <a:t>слузокожу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твдог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меког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непца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- </a:t>
            </a:r>
            <a:r>
              <a:rPr lang="sr-Cyrl-CS" altLang="en-US">
                <a:latin typeface="Book Antiqua" panose="02040602050305030304" pitchFamily="18" charset="0"/>
              </a:rPr>
              <a:t>зубе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десни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горње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вилице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- </a:t>
            </a:r>
            <a:r>
              <a:rPr lang="sr-Cyrl-CS" altLang="en-US">
                <a:latin typeface="Book Antiqua" panose="02040602050305030304" pitchFamily="18" charset="0"/>
              </a:rPr>
              <a:t>средњи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део</a:t>
            </a:r>
            <a:r>
              <a:rPr lang="en-US" altLang="en-US">
                <a:latin typeface="Book Antiqua" panose="02040602050305030304" pitchFamily="18" charset="0"/>
              </a:rPr>
              <a:t> durae mater</a:t>
            </a:r>
            <a:br>
              <a:rPr lang="en-US" altLang="en-US">
                <a:latin typeface="Book Antiqua" panose="02040602050305030304" pitchFamily="18" charset="0"/>
              </a:rPr>
            </a:br>
            <a:endParaRPr lang="en-US" altLang="en-US">
              <a:latin typeface="Book Antiqua" panose="0204060205030503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sr-Cyrl-CS" altLang="en-US">
                <a:latin typeface="Book Antiqua" panose="02040602050305030304" pitchFamily="18" charset="0"/>
              </a:rPr>
              <a:t>Преко</a:t>
            </a:r>
            <a:r>
              <a:rPr lang="en-US" altLang="en-US">
                <a:latin typeface="Book Antiqua" panose="02040602050305030304" pitchFamily="18" charset="0"/>
              </a:rPr>
              <a:t> ganglion pterygopalatinum-a </a:t>
            </a:r>
            <a:r>
              <a:rPr lang="sr-Cyrl-CS" altLang="en-US">
                <a:latin typeface="Book Antiqua" panose="02040602050305030304" pitchFamily="18" charset="0"/>
              </a:rPr>
              <a:t>још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- </a:t>
            </a:r>
            <a:r>
              <a:rPr lang="sr-Cyrl-CS" altLang="en-US">
                <a:latin typeface="Book Antiqua" panose="02040602050305030304" pitchFamily="18" charset="0"/>
              </a:rPr>
              <a:t>регулише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рад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сузне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жлезде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- </a:t>
            </a:r>
            <a:r>
              <a:rPr lang="sr-Cyrl-CS" altLang="en-US">
                <a:latin typeface="Book Antiqua" panose="02040602050305030304" pitchFamily="18" charset="0"/>
              </a:rPr>
              <a:t>регулише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рад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жлезда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носа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	- </a:t>
            </a:r>
            <a:r>
              <a:rPr lang="sr-Cyrl-CS" altLang="en-US">
                <a:latin typeface="Book Antiqua" panose="02040602050305030304" pitchFamily="18" charset="0"/>
              </a:rPr>
              <a:t>регулише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рад</a:t>
            </a:r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непчаних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жлезда</a:t>
            </a:r>
            <a:endParaRPr lang="en-US" altLang="en-US">
              <a:latin typeface="Book Antiqua" panose="02040602050305030304" pitchFamily="18" charset="0"/>
            </a:endParaRPr>
          </a:p>
        </p:txBody>
      </p:sp>
      <p:cxnSp>
        <p:nvCxnSpPr>
          <p:cNvPr id="27653" name="Straight Connector 20"/>
          <p:cNvCxnSpPr>
            <a:cxnSpLocks noChangeShapeType="1"/>
          </p:cNvCxnSpPr>
          <p:nvPr/>
        </p:nvCxnSpPr>
        <p:spPr bwMode="auto">
          <a:xfrm>
            <a:off x="6500813" y="3714750"/>
            <a:ext cx="1000125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Rectangl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12"/>
          <p:cNvSpPr>
            <a:spLocks noChangeArrowheads="1"/>
          </p:cNvSpPr>
          <p:nvPr/>
        </p:nvSpPr>
        <p:spPr bwMode="auto">
          <a:xfrm>
            <a:off x="428625" y="1000125"/>
            <a:ext cx="8072438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Полази из средњег дела предње –доње ивице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gangliona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trigeminale</a:t>
            </a:r>
            <a:endParaRPr lang="en-US" altLang="en-US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pl-PL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Пролази кроз спољашњи зид 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sinus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cavernosus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-a</a:t>
            </a:r>
          </a:p>
          <a:p>
            <a:pPr eaLnBrk="1" hangingPunct="1"/>
            <a:r>
              <a:rPr lang="pl-PL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Излази из лобање кроз 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foramen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rotundum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Улази у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fossa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pterygopalatina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где даје највећи број бочних грана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Пролази кроз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fissura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pterygomaxillaris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Улази у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fossa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infratemporalis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даје гране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Иде навише и пролази кроз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fissura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orbitalis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inferior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Бочне гране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a) r.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meningeus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б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) n.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zygomaticus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в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nn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pterygoipalatini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г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rr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alveolares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Book Antiqua" panose="02040602050305030304" pitchFamily="18" charset="0"/>
                <a:cs typeface="Times New Roman" panose="02020603050405020304" pitchFamily="18" charset="0"/>
              </a:rPr>
              <a:t>superiores</a:t>
            </a:r>
            <a:r>
              <a:rPr lang="en-US" altLang="en-US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Book Antiqua" panose="02040602050305030304" pitchFamily="18" charset="0"/>
                <a:cs typeface="Times New Roman" panose="02020603050405020304" pitchFamily="18" charset="0"/>
              </a:rPr>
              <a:t>posteriores</a:t>
            </a:r>
            <a:endParaRPr lang="en-US" altLang="en-US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Завршне гране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- n.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infraorbitalis</a:t>
            </a:r>
            <a:endParaRPr lang="en-US" altLang="en-US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6" t="11250" r="20313" b="5312"/>
          <a:stretch>
            <a:fillRect/>
          </a:stretch>
        </p:blipFill>
        <p:spPr bwMode="auto">
          <a:xfrm>
            <a:off x="5143500" y="2143125"/>
            <a:ext cx="3549650" cy="445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2" r="37537" b="37549"/>
          <a:stretch>
            <a:fillRect/>
          </a:stretch>
        </p:blipFill>
        <p:spPr bwMode="auto">
          <a:xfrm>
            <a:off x="3514725" y="1285875"/>
            <a:ext cx="5629275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12"/>
          <p:cNvSpPr>
            <a:spLocks noChangeArrowheads="1"/>
          </p:cNvSpPr>
          <p:nvPr/>
        </p:nvSpPr>
        <p:spPr bwMode="auto">
          <a:xfrm>
            <a:off x="214313" y="1000125"/>
            <a:ext cx="8358187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Бочне гране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a) r. meningeus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б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) n. zygomaticus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прима парасимпатичка влакна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gangliona pterygopalatinum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за инервацију сузне жлезде 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анастомозује се са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n. lacrimalis-o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0" name="Rounded Rectangle 5"/>
          <p:cNvSpPr>
            <a:spLocks noChangeArrowheads="1"/>
          </p:cNvSpPr>
          <p:nvPr/>
        </p:nvSpPr>
        <p:spPr bwMode="auto">
          <a:xfrm>
            <a:off x="3500438" y="2857500"/>
            <a:ext cx="1357312" cy="714375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9701" name="Rounded Rectangle 6"/>
          <p:cNvSpPr>
            <a:spLocks noChangeArrowheads="1"/>
          </p:cNvSpPr>
          <p:nvPr/>
        </p:nvSpPr>
        <p:spPr bwMode="auto">
          <a:xfrm>
            <a:off x="7786688" y="2928938"/>
            <a:ext cx="1357312" cy="21431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3792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9702" name="Rounded Rectangle 7"/>
          <p:cNvSpPr>
            <a:spLocks noChangeArrowheads="1"/>
          </p:cNvSpPr>
          <p:nvPr/>
        </p:nvSpPr>
        <p:spPr bwMode="auto">
          <a:xfrm>
            <a:off x="7786688" y="2643188"/>
            <a:ext cx="1357312" cy="21431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pic>
        <p:nvPicPr>
          <p:cNvPr id="29703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2"/>
          <p:cNvSpPr>
            <a:spLocks noChangeArrowheads="1"/>
          </p:cNvSpPr>
          <p:nvPr/>
        </p:nvSpPr>
        <p:spPr bwMode="auto">
          <a:xfrm>
            <a:off x="428625" y="1000125"/>
            <a:ext cx="8358188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c) nn. pterygopalatini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гране за носну дупљу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rr. nasales posteriores superiores laterales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rr. nasales posteriores superiores mediales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n. nasopalatinus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гране за тврдо и меко 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непце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n. palatinus major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rr. nasales posteriores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inferiores laterales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- nn. palatini minores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3" name="Rectangle 1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6146" r="37869" b="38190"/>
          <a:stretch>
            <a:fillRect/>
          </a:stretch>
        </p:blipFill>
        <p:spPr bwMode="auto">
          <a:xfrm>
            <a:off x="3786188" y="2643188"/>
            <a:ext cx="5049837" cy="386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Rounded Rectangle 22"/>
          <p:cNvSpPr>
            <a:spLocks noChangeArrowheads="1"/>
          </p:cNvSpPr>
          <p:nvPr/>
        </p:nvSpPr>
        <p:spPr bwMode="auto">
          <a:xfrm>
            <a:off x="3714750" y="5857875"/>
            <a:ext cx="2214563" cy="571500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30726" name="Rounded Rectangle 26"/>
          <p:cNvSpPr>
            <a:spLocks noChangeArrowheads="1"/>
          </p:cNvSpPr>
          <p:nvPr/>
        </p:nvSpPr>
        <p:spPr bwMode="auto">
          <a:xfrm>
            <a:off x="7000875" y="6357938"/>
            <a:ext cx="1357313" cy="21431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30727" name="Rounded Rectangle 27"/>
          <p:cNvSpPr>
            <a:spLocks noChangeArrowheads="1"/>
          </p:cNvSpPr>
          <p:nvPr/>
        </p:nvSpPr>
        <p:spPr bwMode="auto">
          <a:xfrm>
            <a:off x="8001000" y="5572125"/>
            <a:ext cx="928688" cy="428625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3792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30728" name="Rounded Rectangle 29"/>
          <p:cNvSpPr>
            <a:spLocks noChangeArrowheads="1"/>
          </p:cNvSpPr>
          <p:nvPr/>
        </p:nvSpPr>
        <p:spPr bwMode="auto">
          <a:xfrm>
            <a:off x="7572375" y="2643188"/>
            <a:ext cx="1357313" cy="857250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3792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1"/>
          <p:cNvSpPr>
            <a:spLocks noChangeArrowheads="1"/>
          </p:cNvSpPr>
          <p:nvPr/>
        </p:nvSpPr>
        <p:spPr bwMode="auto">
          <a:xfrm>
            <a:off x="500063" y="1285875"/>
            <a:ext cx="7929562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b="1" dirty="0">
                <a:latin typeface="Book Antiqua" panose="02040602050305030304" pitchFamily="18" charset="0"/>
              </a:rPr>
              <a:t>Доводна влакна</a:t>
            </a:r>
            <a:r>
              <a:rPr lang="en-US" altLang="en-US" b="1" dirty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1) </a:t>
            </a:r>
            <a:r>
              <a:rPr lang="sr-Cyrl-CS" altLang="en-US" dirty="0">
                <a:latin typeface="Book Antiqua" panose="02040602050305030304" pitchFamily="18" charset="0"/>
              </a:rPr>
              <a:t>Сензитивна</a:t>
            </a:r>
            <a:r>
              <a:rPr lang="en-US" altLang="en-US" dirty="0">
                <a:latin typeface="Book Antiqua" panose="02040602050305030304" pitchFamily="18" charset="0"/>
              </a:rPr>
              <a:t> – </a:t>
            </a:r>
            <a:r>
              <a:rPr lang="en-US" altLang="en-US" b="1" dirty="0" err="1">
                <a:latin typeface="Book Antiqua" panose="02040602050305030304" pitchFamily="18" charset="0"/>
              </a:rPr>
              <a:t>nn</a:t>
            </a:r>
            <a:r>
              <a:rPr lang="en-US" altLang="en-US" b="1" dirty="0">
                <a:latin typeface="Book Antiqua" panose="02040602050305030304" pitchFamily="18" charset="0"/>
              </a:rPr>
              <a:t>. </a:t>
            </a:r>
            <a:r>
              <a:rPr lang="en-US" altLang="en-US" b="1" dirty="0" err="1">
                <a:latin typeface="Book Antiqua" panose="02040602050305030304" pitchFamily="18" charset="0"/>
              </a:rPr>
              <a:t>pterygopalatini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en-US" altLang="en-US" dirty="0">
                <a:latin typeface="Book Antiqua" panose="02040602050305030304" pitchFamily="18" charset="0"/>
              </a:rPr>
              <a:t>(n. </a:t>
            </a:r>
            <a:r>
              <a:rPr lang="en-US" altLang="en-US" dirty="0" err="1">
                <a:latin typeface="Book Antiqua" panose="02040602050305030304" pitchFamily="18" charset="0"/>
              </a:rPr>
              <a:t>maxillaris</a:t>
            </a:r>
            <a:r>
              <a:rPr lang="en-US" altLang="en-US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2) </a:t>
            </a:r>
            <a:r>
              <a:rPr lang="sr-Cyrl-CS" altLang="en-US" dirty="0">
                <a:latin typeface="Book Antiqua" panose="02040602050305030304" pitchFamily="18" charset="0"/>
              </a:rPr>
              <a:t>Парасимпатичка</a:t>
            </a:r>
            <a:r>
              <a:rPr lang="en-US" altLang="en-US" dirty="0">
                <a:latin typeface="Book Antiqua" panose="02040602050305030304" pitchFamily="18" charset="0"/>
              </a:rPr>
              <a:t> – </a:t>
            </a:r>
            <a:r>
              <a:rPr lang="en-US" altLang="en-US" b="1" dirty="0">
                <a:latin typeface="Book Antiqua" panose="02040602050305030304" pitchFamily="18" charset="0"/>
              </a:rPr>
              <a:t>n. </a:t>
            </a:r>
            <a:r>
              <a:rPr lang="en-US" altLang="en-US" b="1" dirty="0" err="1">
                <a:latin typeface="Book Antiqua" panose="02040602050305030304" pitchFamily="18" charset="0"/>
              </a:rPr>
              <a:t>petrosus</a:t>
            </a:r>
            <a:r>
              <a:rPr lang="en-US" altLang="en-US" b="1" dirty="0">
                <a:latin typeface="Book Antiqua" panose="02040602050305030304" pitchFamily="18" charset="0"/>
              </a:rPr>
              <a:t> major </a:t>
            </a:r>
            <a:r>
              <a:rPr lang="en-US" altLang="en-US" dirty="0">
                <a:latin typeface="Book Antiqua" panose="02040602050305030304" pitchFamily="18" charset="0"/>
              </a:rPr>
              <a:t>(n. </a:t>
            </a:r>
            <a:r>
              <a:rPr lang="en-US" altLang="en-US" dirty="0" err="1">
                <a:latin typeface="Book Antiqua" panose="02040602050305030304" pitchFamily="18" charset="0"/>
              </a:rPr>
              <a:t>facialis</a:t>
            </a:r>
            <a:r>
              <a:rPr lang="en-US" altLang="en-US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3) </a:t>
            </a:r>
            <a:r>
              <a:rPr lang="sr-Cyrl-CS" altLang="en-US" dirty="0">
                <a:latin typeface="Book Antiqua" panose="02040602050305030304" pitchFamily="18" charset="0"/>
              </a:rPr>
              <a:t>Симпатичка</a:t>
            </a:r>
            <a:r>
              <a:rPr lang="en-US" altLang="en-US" dirty="0">
                <a:latin typeface="Book Antiqua" panose="02040602050305030304" pitchFamily="18" charset="0"/>
              </a:rPr>
              <a:t> – </a:t>
            </a:r>
            <a:r>
              <a:rPr lang="en-US" altLang="en-US" b="1" dirty="0">
                <a:latin typeface="Book Antiqua" panose="02040602050305030304" pitchFamily="18" charset="0"/>
              </a:rPr>
              <a:t>n. </a:t>
            </a:r>
            <a:r>
              <a:rPr lang="en-US" altLang="en-US" b="1" dirty="0" err="1">
                <a:latin typeface="Book Antiqua" panose="02040602050305030304" pitchFamily="18" charset="0"/>
              </a:rPr>
              <a:t>petrosus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en-US" altLang="en-US" b="1" dirty="0" err="1">
                <a:latin typeface="Book Antiqua" panose="02040602050305030304" pitchFamily="18" charset="0"/>
              </a:rPr>
              <a:t>profundus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en-US" altLang="en-US" dirty="0">
                <a:latin typeface="Book Antiqua" panose="02040602050305030304" pitchFamily="18" charset="0"/>
              </a:rPr>
              <a:t>(plexus </a:t>
            </a:r>
            <a:r>
              <a:rPr lang="en-US" altLang="en-US" dirty="0" err="1">
                <a:latin typeface="Book Antiqua" panose="02040602050305030304" pitchFamily="18" charset="0"/>
              </a:rPr>
              <a:t>caroticus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internus</a:t>
            </a:r>
            <a:r>
              <a:rPr lang="en-US" altLang="en-US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endParaRPr lang="en-US" altLang="en-US" b="1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Cyrl-CS" altLang="en-US" b="1" dirty="0">
                <a:latin typeface="Book Antiqua" panose="02040602050305030304" pitchFamily="18" charset="0"/>
              </a:rPr>
              <a:t>Одводн</a:t>
            </a:r>
            <a:r>
              <a:rPr lang="en-US" altLang="en-US" b="1" dirty="0">
                <a:latin typeface="Book Antiqua" panose="02040602050305030304" pitchFamily="18" charset="0"/>
              </a:rPr>
              <a:t>a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- </a:t>
            </a:r>
            <a:r>
              <a:rPr lang="en-US" altLang="en-US" b="1" dirty="0">
                <a:latin typeface="Book Antiqua" panose="02040602050305030304" pitchFamily="18" charset="0"/>
              </a:rPr>
              <a:t>n. </a:t>
            </a:r>
            <a:r>
              <a:rPr lang="en-US" altLang="en-US" b="1" dirty="0" err="1">
                <a:latin typeface="Book Antiqua" panose="02040602050305030304" pitchFamily="18" charset="0"/>
              </a:rPr>
              <a:t>zygomaticus</a:t>
            </a:r>
            <a:r>
              <a:rPr lang="en-US" altLang="en-US" b="1" dirty="0">
                <a:latin typeface="Book Antiqua" panose="02040602050305030304" pitchFamily="18" charset="0"/>
              </a:rPr>
              <a:t/>
            </a:r>
            <a:br>
              <a:rPr lang="en-US" altLang="en-US" b="1" dirty="0">
                <a:latin typeface="Book Antiqua" panose="02040602050305030304" pitchFamily="18" charset="0"/>
              </a:rPr>
            </a:br>
            <a:r>
              <a:rPr lang="en-US" altLang="en-US" b="1" dirty="0">
                <a:latin typeface="Book Antiqua" panose="02040602050305030304" pitchFamily="18" charset="0"/>
              </a:rPr>
              <a:t>  </a:t>
            </a:r>
            <a:r>
              <a:rPr lang="sr-Cyrl-CS" altLang="en-US" b="1" dirty="0">
                <a:latin typeface="Book Antiqua" panose="02040602050305030304" pitchFamily="18" charset="0"/>
              </a:rPr>
              <a:t>преко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r.communicans</a:t>
            </a:r>
            <a:r>
              <a:rPr lang="en-US" altLang="en-US" dirty="0">
                <a:latin typeface="Book Antiqua" panose="02040602050305030304" pitchFamily="18" charset="0"/>
              </a:rPr>
              <a:t> cum n. </a:t>
            </a:r>
            <a:r>
              <a:rPr lang="en-US" altLang="en-US" dirty="0" err="1">
                <a:latin typeface="Book Antiqua" panose="02040602050305030304" pitchFamily="18" charset="0"/>
              </a:rPr>
              <a:t>zygomatico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</a:t>
            </a:r>
            <a:r>
              <a:rPr lang="sr-Cyrl-CS" altLang="en-US" dirty="0">
                <a:latin typeface="Book Antiqua" panose="02040602050305030304" pitchFamily="18" charset="0"/>
              </a:rPr>
              <a:t>у</a:t>
            </a:r>
            <a:r>
              <a:rPr lang="en-US" altLang="en-US" dirty="0">
                <a:latin typeface="Book Antiqua" panose="02040602050305030304" pitchFamily="18" charset="0"/>
              </a:rPr>
              <a:t> n. </a:t>
            </a:r>
            <a:r>
              <a:rPr lang="en-US" altLang="en-US" dirty="0" err="1">
                <a:latin typeface="Book Antiqua" panose="02040602050305030304" pitchFamily="18" charset="0"/>
              </a:rPr>
              <a:t>lacrimalis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за инервацију сузне </a:t>
            </a:r>
            <a:br>
              <a:rPr lang="sr-Cyrl-CS" altLang="en-US" dirty="0">
                <a:latin typeface="Book Antiqua" panose="02040602050305030304" pitchFamily="18" charset="0"/>
              </a:rPr>
            </a:br>
            <a:r>
              <a:rPr lang="sr-Cyrl-CS" altLang="en-US" dirty="0">
                <a:latin typeface="Book Antiqua" panose="02040602050305030304" pitchFamily="18" charset="0"/>
              </a:rPr>
              <a:t>  жлезде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- </a:t>
            </a:r>
            <a:r>
              <a:rPr lang="en-US" altLang="en-US" b="1" dirty="0" err="1">
                <a:latin typeface="Book Antiqua" panose="02040602050305030304" pitchFamily="18" charset="0"/>
              </a:rPr>
              <a:t>nn</a:t>
            </a:r>
            <a:r>
              <a:rPr lang="en-US" altLang="en-US" b="1" dirty="0">
                <a:latin typeface="Book Antiqua" panose="02040602050305030304" pitchFamily="18" charset="0"/>
              </a:rPr>
              <a:t>. </a:t>
            </a:r>
            <a:r>
              <a:rPr lang="en-US" altLang="en-US" b="1" dirty="0" err="1">
                <a:latin typeface="Book Antiqua" panose="02040602050305030304" pitchFamily="18" charset="0"/>
              </a:rPr>
              <a:t>pterygopalatini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br>
              <a:rPr lang="en-US" altLang="en-US" b="1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За инервацију непчаних пљувачних</a:t>
            </a:r>
            <a:br>
              <a:rPr lang="sr-Cyrl-CS" altLang="en-US" dirty="0">
                <a:latin typeface="Book Antiqua" panose="02040602050305030304" pitchFamily="18" charset="0"/>
              </a:rPr>
            </a:br>
            <a:r>
              <a:rPr lang="sr-Cyrl-CS" altLang="en-US" dirty="0">
                <a:latin typeface="Book Antiqua" panose="02040602050305030304" pitchFamily="18" charset="0"/>
              </a:rPr>
              <a:t> жлезда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 жлезда носне дупље</a:t>
            </a:r>
            <a:endParaRPr lang="en-US" altLang="en-US" dirty="0">
              <a:latin typeface="Book Antiqua" panose="02040602050305030304" pitchFamily="18" charset="0"/>
            </a:endParaRPr>
          </a:p>
        </p:txBody>
      </p:sp>
      <p:sp>
        <p:nvSpPr>
          <p:cNvPr id="86020" name="Title 1"/>
          <p:cNvSpPr txBox="1">
            <a:spLocks noChangeArrowheads="1"/>
          </p:cNvSpPr>
          <p:nvPr/>
        </p:nvSpPr>
        <p:spPr bwMode="auto">
          <a:xfrm>
            <a:off x="500063" y="428625"/>
            <a:ext cx="82296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sz="3600" b="1">
                <a:solidFill>
                  <a:srgbClr val="24617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GANGLION </a:t>
            </a:r>
            <a:r>
              <a:rPr lang="sr-Latn-CS" sz="3600" b="1">
                <a:solidFill>
                  <a:srgbClr val="246172"/>
                </a:solidFill>
                <a:latin typeface="Book Antiqua" panose="02040602050305030304" pitchFamily="18" charset="0"/>
              </a:rPr>
              <a:t>PTERYGOPALATINUM</a:t>
            </a:r>
            <a:endParaRPr lang="sr-Latn-CS" sz="3600" b="1">
              <a:solidFill>
                <a:srgbClr val="24617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6021" name="Right Brace 3"/>
          <p:cNvSpPr>
            <a:spLocks/>
          </p:cNvSpPr>
          <p:nvPr/>
        </p:nvSpPr>
        <p:spPr bwMode="auto">
          <a:xfrm>
            <a:off x="7000875" y="1928813"/>
            <a:ext cx="714375" cy="571500"/>
          </a:xfrm>
          <a:prstGeom prst="rightBrace">
            <a:avLst>
              <a:gd name="adj1" fmla="val 8333"/>
              <a:gd name="adj2" fmla="val 52389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latin typeface="Verdana" panose="020B0604030504040204" pitchFamily="34" charset="0"/>
            </a:endParaRPr>
          </a:p>
        </p:txBody>
      </p:sp>
      <p:sp>
        <p:nvSpPr>
          <p:cNvPr id="86022" name="TextBox 4"/>
          <p:cNvSpPr txBox="1">
            <a:spLocks noChangeArrowheads="1"/>
          </p:cNvSpPr>
          <p:nvPr/>
        </p:nvSpPr>
        <p:spPr bwMode="auto">
          <a:xfrm>
            <a:off x="7772400" y="1928813"/>
            <a:ext cx="1371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>
                <a:latin typeface="Book Antiqua" panose="02040602050305030304" pitchFamily="18" charset="0"/>
              </a:rPr>
              <a:t>n. canalis </a:t>
            </a:r>
          </a:p>
          <a:p>
            <a:pPr eaLnBrk="1" hangingPunct="1"/>
            <a:r>
              <a:rPr lang="sr-Latn-CS">
                <a:latin typeface="Book Antiqua" panose="02040602050305030304" pitchFamily="18" charset="0"/>
              </a:rPr>
              <a:t>pterygoidei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6146" r="37869" b="38190"/>
          <a:stretch>
            <a:fillRect/>
          </a:stretch>
        </p:blipFill>
        <p:spPr bwMode="auto">
          <a:xfrm>
            <a:off x="5007812" y="3217863"/>
            <a:ext cx="3986126" cy="305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145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4" t="27225" r="23396" b="10664"/>
          <a:stretch>
            <a:fillRect/>
          </a:stretch>
        </p:blipFill>
        <p:spPr bwMode="auto">
          <a:xfrm>
            <a:off x="4071938" y="2928938"/>
            <a:ext cx="4775200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12"/>
          <p:cNvSpPr>
            <a:spLocks noChangeArrowheads="1"/>
          </p:cNvSpPr>
          <p:nvPr/>
        </p:nvSpPr>
        <p:spPr bwMode="auto">
          <a:xfrm>
            <a:off x="214313" y="714375"/>
            <a:ext cx="46434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d) rr. alveolares superiores posteriores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•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најчешће их има 2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•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анастомозују се са гранама које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граде горњи зубни сплет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48" name="Rectangl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5" y="298450"/>
            <a:ext cx="5267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Rounded Rectangle 6"/>
          <p:cNvSpPr>
            <a:spLocks noChangeArrowheads="1"/>
          </p:cNvSpPr>
          <p:nvPr/>
        </p:nvSpPr>
        <p:spPr bwMode="auto">
          <a:xfrm>
            <a:off x="4857750" y="5857875"/>
            <a:ext cx="785813" cy="214313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pic>
        <p:nvPicPr>
          <p:cNvPr id="317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2919413"/>
            <a:ext cx="35115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Rectangle 8"/>
          <p:cNvSpPr>
            <a:spLocks noChangeArrowheads="1"/>
          </p:cNvSpPr>
          <p:nvPr/>
        </p:nvSpPr>
        <p:spPr bwMode="auto">
          <a:xfrm>
            <a:off x="4572000" y="1357313"/>
            <a:ext cx="45720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•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настају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fossa infratemporalis,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пролазе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кроз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foramina alveolaria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tuber maxillae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улазе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canales alveolares,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који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налазе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дебљини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предњег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задњег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зида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sinus maxillae;</a:t>
            </a:r>
            <a:endParaRPr lang="en-US" altLang="en-US"/>
          </a:p>
        </p:txBody>
      </p:sp>
      <p:sp>
        <p:nvSpPr>
          <p:cNvPr id="31752" name="Rounded Rectangle 9"/>
          <p:cNvSpPr>
            <a:spLocks noChangeArrowheads="1"/>
          </p:cNvSpPr>
          <p:nvPr/>
        </p:nvSpPr>
        <p:spPr bwMode="auto">
          <a:xfrm>
            <a:off x="2714625" y="5072063"/>
            <a:ext cx="1428750" cy="50006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2852738"/>
            <a:ext cx="35115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12"/>
          <p:cNvSpPr>
            <a:spLocks noChangeArrowheads="1"/>
          </p:cNvSpPr>
          <p:nvPr/>
        </p:nvSpPr>
        <p:spPr bwMode="auto">
          <a:xfrm>
            <a:off x="214313" y="1143000"/>
            <a:ext cx="8929687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   - n. infraorbitalis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fossae infratemporalis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улази у орбиту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пролазећи кроз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fissura orbitalis inferior;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иде кроз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sulcus orbitalis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на поду орбите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улази 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canalis infraorbitalis;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на предњој страни тела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maxillae,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живац излази из инфраорбиталног канала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kroz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foramen infraorbitale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 дели се на завршне гране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Бочне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a) r. alveolaris superior medius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нестална грана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;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силази низ задњи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па низ предњи зид максиларног синуса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изнад коренова преткутњака и завршава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 у горњем алвеоларном сплету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    b) rr. alveolares superiores anteriores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има их најчешће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2;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силази кроз каналиће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предњег зида максиларног синуса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изнад коренова секутића и очњака 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завршава се у горњем алвеоларном сплету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2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Rounded Rectangle 10"/>
          <p:cNvSpPr>
            <a:spLocks noChangeArrowheads="1"/>
          </p:cNvSpPr>
          <p:nvPr/>
        </p:nvSpPr>
        <p:spPr bwMode="auto">
          <a:xfrm>
            <a:off x="7429500" y="5000625"/>
            <a:ext cx="1428750" cy="500063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 txBox="1">
            <a:spLocks noChangeArrowheads="1"/>
          </p:cNvSpPr>
          <p:nvPr/>
        </p:nvSpPr>
        <p:spPr bwMode="auto">
          <a:xfrm>
            <a:off x="714375" y="500063"/>
            <a:ext cx="818356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sz="3600" b="1">
                <a:solidFill>
                  <a:srgbClr val="90192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TRUNCUS  SYMPATHICUS</a:t>
            </a:r>
          </a:p>
        </p:txBody>
      </p:sp>
      <p:sp>
        <p:nvSpPr>
          <p:cNvPr id="70659" name="Rectangle 5"/>
          <p:cNvSpPr>
            <a:spLocks noChangeArrowheads="1"/>
          </p:cNvSpPr>
          <p:nvPr/>
        </p:nvSpPr>
        <p:spPr bwMode="auto">
          <a:xfrm>
            <a:off x="500063" y="1858963"/>
            <a:ext cx="82867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-"/>
            </a:pPr>
            <a:r>
              <a:rPr lang="sr-Cyrl-CS" altLang="en-US"/>
              <a:t>Кичмена мождина</a:t>
            </a:r>
            <a:r>
              <a:rPr lang="en-US" altLang="en-US"/>
              <a:t>  		        Ganglioni truncus sympathicus-a</a:t>
            </a:r>
            <a:br>
              <a:rPr lang="en-US" altLang="en-US"/>
            </a:br>
            <a:r>
              <a:rPr lang="en-US" altLang="en-US"/>
              <a:t>(</a:t>
            </a:r>
            <a:r>
              <a:rPr lang="sr-Cyrl-CS" altLang="en-US"/>
              <a:t>симпатички центри</a:t>
            </a:r>
            <a:r>
              <a:rPr lang="en-US" altLang="en-US"/>
              <a:t>)</a:t>
            </a:r>
          </a:p>
          <a:p>
            <a:pPr eaLnBrk="1" hangingPunct="1">
              <a:buFont typeface="Arial" panose="020B0604020202020204" pitchFamily="34" charset="0"/>
              <a:buChar char="-"/>
            </a:pPr>
            <a:endParaRPr lang="en-US" altLang="en-US"/>
          </a:p>
          <a:p>
            <a:pPr eaLnBrk="1" hangingPunct="1">
              <a:buFont typeface="Arial" panose="020B0604020202020204" pitchFamily="34" charset="0"/>
              <a:buChar char="-"/>
            </a:pPr>
            <a:endParaRPr lang="en-US" altLang="en-US"/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/>
              <a:t>				</a:t>
            </a:r>
            <a:r>
              <a:rPr lang="sr-Cyrl-CS" altLang="en-US"/>
              <a:t>Орган</a:t>
            </a:r>
            <a:r>
              <a:rPr lang="en-US" altLang="en-US"/>
              <a:t> (</a:t>
            </a:r>
            <a:r>
              <a:rPr lang="sr-Cyrl-CS" altLang="en-US"/>
              <a:t>крвни суд</a:t>
            </a:r>
            <a:r>
              <a:rPr lang="en-US" altLang="en-US"/>
              <a:t>, </a:t>
            </a:r>
            <a:r>
              <a:rPr lang="sr-Cyrl-CS" altLang="en-US"/>
              <a:t>жлезда</a:t>
            </a:r>
            <a:r>
              <a:rPr lang="en-US" altLang="en-US"/>
              <a:t>, </a:t>
            </a:r>
            <a:r>
              <a:rPr lang="sr-Cyrl-CS" altLang="en-US"/>
              <a:t>глатки мишић</a:t>
            </a:r>
            <a:r>
              <a:rPr lang="en-US" altLang="en-US"/>
              <a:t>)</a:t>
            </a:r>
            <a:endParaRPr lang="en-US" altLang="en-US" sz="1400"/>
          </a:p>
          <a:p>
            <a:pPr eaLnBrk="1" hangingPunct="1"/>
            <a:r>
              <a:rPr lang="en-US" altLang="en-US"/>
              <a:t>						</a:t>
            </a:r>
          </a:p>
        </p:txBody>
      </p:sp>
      <p:sp>
        <p:nvSpPr>
          <p:cNvPr id="70660" name="TextBox 7"/>
          <p:cNvSpPr txBox="1">
            <a:spLocks noChangeArrowheads="1"/>
          </p:cNvSpPr>
          <p:nvPr/>
        </p:nvSpPr>
        <p:spPr bwMode="auto">
          <a:xfrm>
            <a:off x="2928938" y="1785938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>
                <a:solidFill>
                  <a:srgbClr val="901929"/>
                </a:solidFill>
              </a:rPr>
              <a:t>Преганглијска</a:t>
            </a:r>
            <a:br>
              <a:rPr lang="sr-Cyrl-CS" altLang="en-US">
                <a:solidFill>
                  <a:srgbClr val="901929"/>
                </a:solidFill>
              </a:rPr>
            </a:br>
            <a:r>
              <a:rPr lang="sr-Cyrl-CS" altLang="en-US">
                <a:solidFill>
                  <a:srgbClr val="901929"/>
                </a:solidFill>
              </a:rPr>
              <a:t>влакна</a:t>
            </a:r>
            <a:endParaRPr lang="en-US" altLang="en-US">
              <a:solidFill>
                <a:srgbClr val="901929"/>
              </a:solidFill>
            </a:endParaRPr>
          </a:p>
        </p:txBody>
      </p:sp>
      <p:cxnSp>
        <p:nvCxnSpPr>
          <p:cNvPr id="70661" name="Straight Arrow Connector 7"/>
          <p:cNvCxnSpPr>
            <a:cxnSpLocks noChangeShapeType="1"/>
          </p:cNvCxnSpPr>
          <p:nvPr/>
        </p:nvCxnSpPr>
        <p:spPr bwMode="auto">
          <a:xfrm>
            <a:off x="3000375" y="2071688"/>
            <a:ext cx="1714500" cy="1587"/>
          </a:xfrm>
          <a:prstGeom prst="straightConnector1">
            <a:avLst/>
          </a:prstGeom>
          <a:noFill/>
          <a:ln w="19050" cmpd="sng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662" name="TextBox 12"/>
          <p:cNvSpPr txBox="1">
            <a:spLocks noChangeArrowheads="1"/>
          </p:cNvSpPr>
          <p:nvPr/>
        </p:nvSpPr>
        <p:spPr bwMode="auto">
          <a:xfrm>
            <a:off x="5286375" y="2357438"/>
            <a:ext cx="1857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>
                <a:solidFill>
                  <a:srgbClr val="901929"/>
                </a:solidFill>
              </a:rPr>
              <a:t>Постганглијска</a:t>
            </a:r>
            <a:br>
              <a:rPr lang="sr-Cyrl-CS" altLang="en-US">
                <a:solidFill>
                  <a:srgbClr val="901929"/>
                </a:solidFill>
              </a:rPr>
            </a:br>
            <a:r>
              <a:rPr lang="sr-Cyrl-CS" altLang="en-US">
                <a:solidFill>
                  <a:srgbClr val="901929"/>
                </a:solidFill>
              </a:rPr>
              <a:t>влакна </a:t>
            </a:r>
            <a:endParaRPr lang="en-US" altLang="en-US">
              <a:solidFill>
                <a:srgbClr val="901929"/>
              </a:solidFill>
            </a:endParaRPr>
          </a:p>
        </p:txBody>
      </p:sp>
      <p:cxnSp>
        <p:nvCxnSpPr>
          <p:cNvPr id="70663" name="Straight Arrow Connector 9"/>
          <p:cNvCxnSpPr>
            <a:cxnSpLocks noChangeShapeType="1"/>
          </p:cNvCxnSpPr>
          <p:nvPr/>
        </p:nvCxnSpPr>
        <p:spPr bwMode="auto">
          <a:xfrm rot="5400000">
            <a:off x="6466681" y="2748757"/>
            <a:ext cx="1069975" cy="1588"/>
          </a:xfrm>
          <a:prstGeom prst="straightConnector1">
            <a:avLst/>
          </a:prstGeom>
          <a:noFill/>
          <a:ln w="19050" cmpd="sng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06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6" t="7936" r="2022" b="4765"/>
          <a:stretch>
            <a:fillRect/>
          </a:stretch>
        </p:blipFill>
        <p:spPr bwMode="auto">
          <a:xfrm>
            <a:off x="500063" y="3500438"/>
            <a:ext cx="374015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837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4" t="27225" r="23396" b="10664"/>
          <a:stretch>
            <a:fillRect/>
          </a:stretch>
        </p:blipFill>
        <p:spPr bwMode="auto">
          <a:xfrm>
            <a:off x="2714625" y="1428750"/>
            <a:ext cx="604837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12"/>
          <p:cNvSpPr>
            <a:spLocks noChangeArrowheads="1"/>
          </p:cNvSpPr>
          <p:nvPr/>
        </p:nvSpPr>
        <p:spPr bwMode="auto">
          <a:xfrm>
            <a:off x="357188" y="1143000"/>
            <a:ext cx="8358187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   - n. infraorbitalis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Завршне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a) rr. nasales externi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б</a:t>
            </a: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) rr. nasales interni</a:t>
            </a:r>
            <a:b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в</a:t>
            </a: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) rr. labiales superiores</a:t>
            </a:r>
            <a:b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г</a:t>
            </a: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) rr. palpebrales inferiores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6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Rounded Rectangle 6"/>
          <p:cNvSpPr>
            <a:spLocks noChangeArrowheads="1"/>
          </p:cNvSpPr>
          <p:nvPr/>
        </p:nvSpPr>
        <p:spPr bwMode="auto">
          <a:xfrm>
            <a:off x="7786688" y="3714750"/>
            <a:ext cx="1000125" cy="285750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2852738"/>
            <a:ext cx="35115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12"/>
          <p:cNvSpPr>
            <a:spLocks noChangeArrowheads="1"/>
          </p:cNvSpPr>
          <p:nvPr/>
        </p:nvSpPr>
        <p:spPr bwMode="auto">
          <a:xfrm>
            <a:off x="214313" y="1143000"/>
            <a:ext cx="8358187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a) rr. alveolares superiores anteriores (n.infraorbitalis)</a:t>
            </a:r>
            <a:b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	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инервација секутића и очњака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б</a:t>
            </a: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) r. alveolaris superior medius  (n.infraorbitalis)</a:t>
            </a:r>
          </a:p>
          <a:p>
            <a:pPr eaLnBrk="1" hangingPunct="1"/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	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инервација преткутњака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в</a:t>
            </a: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) rr. alveolares superiores posteriores (n.maxillaris)</a:t>
            </a:r>
            <a:b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	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инеравција кутњака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* Plexus dentalis superior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даје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rr. dentales superiores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	- rr. gingivales superiores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гранчице за зидове зубних алвеола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гранчице за слузокожу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гранчице за коштане наставке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максиларног синуса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20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ounded Rectangle 10"/>
          <p:cNvSpPr>
            <a:spLocks noChangeArrowheads="1"/>
          </p:cNvSpPr>
          <p:nvPr/>
        </p:nvSpPr>
        <p:spPr bwMode="auto">
          <a:xfrm>
            <a:off x="7429500" y="5000625"/>
            <a:ext cx="1428750" cy="500063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1" t="18848" r="15541" b="12300"/>
          <a:stretch>
            <a:fillRect/>
          </a:stretch>
        </p:blipFill>
        <p:spPr bwMode="auto">
          <a:xfrm>
            <a:off x="4386263" y="2143125"/>
            <a:ext cx="4757737" cy="39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Rectangle 12"/>
          <p:cNvSpPr>
            <a:spLocks noChangeArrowheads="1"/>
          </p:cNvSpPr>
          <p:nvPr/>
        </p:nvSpPr>
        <p:spPr bwMode="auto">
          <a:xfrm>
            <a:off x="428625" y="1000125"/>
            <a:ext cx="8072438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Сензитивни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део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нерва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полази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средњег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дела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предње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доње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ивице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gangloina trigeminale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споља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од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n. maxillaris-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а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Овом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делу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прикључује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моторни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корен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који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пролази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испод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gangliona trigeminale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Излази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лобање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кроз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foramen ovale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Улази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fossa infratemporalis,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иде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наниже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m. pterygoideus lateralis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даје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завршне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Уз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унутрашњу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страну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n. mandibularis-a,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непосредно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испод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foramen ovale,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приљубљен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ganglion oticum,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који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придодат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овом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нерву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5" name="Rounded Rectangle 6"/>
          <p:cNvSpPr>
            <a:spLocks noChangeArrowheads="1"/>
          </p:cNvSpPr>
          <p:nvPr/>
        </p:nvSpPr>
        <p:spPr bwMode="auto">
          <a:xfrm>
            <a:off x="5000625" y="2714625"/>
            <a:ext cx="571500" cy="214313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Rectangl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Rectangle 12"/>
          <p:cNvSpPr>
            <a:spLocks noChangeArrowheads="1"/>
          </p:cNvSpPr>
          <p:nvPr/>
        </p:nvSpPr>
        <p:spPr bwMode="auto">
          <a:xfrm>
            <a:off x="428625" y="1000125"/>
            <a:ext cx="8072438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Бочна грана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- r. meningeus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Завршне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1º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предњ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a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a) nn. temporales profundi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б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) n. bucalis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в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) n. massetericus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2º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задња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a) n. pterygoideus medialis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б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) n. tensoris veli palatini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в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) n. tensoris tympani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) n. auriculotemporalsi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) n. alveolaris inferior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ђ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) n. lingualis</a:t>
            </a: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6" t="37500" r="20313" b="5312"/>
          <a:stretch>
            <a:fillRect/>
          </a:stretch>
        </p:blipFill>
        <p:spPr bwMode="auto">
          <a:xfrm>
            <a:off x="3643313" y="1714500"/>
            <a:ext cx="5072062" cy="435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Rounded Rectangle 4"/>
          <p:cNvSpPr>
            <a:spLocks noChangeArrowheads="1"/>
          </p:cNvSpPr>
          <p:nvPr/>
        </p:nvSpPr>
        <p:spPr bwMode="auto">
          <a:xfrm>
            <a:off x="5500688" y="5929313"/>
            <a:ext cx="1000125" cy="21431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Rectangl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12"/>
          <p:cNvSpPr>
            <a:spLocks noChangeArrowheads="1"/>
          </p:cNvSpPr>
          <p:nvPr/>
        </p:nvSpPr>
        <p:spPr bwMode="auto">
          <a:xfrm>
            <a:off x="214313" y="1071563"/>
            <a:ext cx="8072437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1º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предња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a) nn. temporales profundi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*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моторна грана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m. temporalis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m. pterygoideus lateralis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б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) n. bucalis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сензитивна грана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кожа и слузокожа образа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задњи део спољашње стране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десни доње вилице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в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) n. massetericus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*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 оторна грана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- m. masseter</a:t>
            </a:r>
          </a:p>
        </p:txBody>
      </p:sp>
      <p:pic>
        <p:nvPicPr>
          <p:cNvPr id="37892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2" t="9161" r="18806" b="14108"/>
          <a:stretch>
            <a:fillRect/>
          </a:stretch>
        </p:blipFill>
        <p:spPr bwMode="auto">
          <a:xfrm>
            <a:off x="4572000" y="928688"/>
            <a:ext cx="396557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893" name="Straight Connector 7"/>
          <p:cNvCxnSpPr>
            <a:cxnSpLocks noChangeShapeType="1"/>
          </p:cNvCxnSpPr>
          <p:nvPr/>
        </p:nvCxnSpPr>
        <p:spPr bwMode="auto">
          <a:xfrm>
            <a:off x="7500938" y="4429125"/>
            <a:ext cx="1000125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4" name="Straight Connector 9"/>
          <p:cNvCxnSpPr>
            <a:cxnSpLocks noChangeShapeType="1"/>
          </p:cNvCxnSpPr>
          <p:nvPr/>
        </p:nvCxnSpPr>
        <p:spPr bwMode="auto">
          <a:xfrm>
            <a:off x="7500938" y="3786188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5" name="Straight Connector 10"/>
          <p:cNvCxnSpPr>
            <a:cxnSpLocks noChangeShapeType="1"/>
          </p:cNvCxnSpPr>
          <p:nvPr/>
        </p:nvCxnSpPr>
        <p:spPr bwMode="auto">
          <a:xfrm>
            <a:off x="6858000" y="5072063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6" name="Straight Connector 11"/>
          <p:cNvCxnSpPr>
            <a:cxnSpLocks noChangeShapeType="1"/>
          </p:cNvCxnSpPr>
          <p:nvPr/>
        </p:nvCxnSpPr>
        <p:spPr bwMode="auto">
          <a:xfrm flipV="1">
            <a:off x="6357938" y="4000500"/>
            <a:ext cx="642937" cy="3571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Rectangl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12"/>
          <p:cNvSpPr>
            <a:spLocks noChangeArrowheads="1"/>
          </p:cNvSpPr>
          <p:nvPr/>
        </p:nvSpPr>
        <p:spPr bwMode="auto">
          <a:xfrm>
            <a:off x="214313" y="1071563"/>
            <a:ext cx="8072437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2º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задња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a) n. pterygoideus medialis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*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моторна грана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m. pterygoideus medialis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б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) n. tensoris veli palatini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*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моторна грана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m. tensor veli palatini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в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) n. tensoris tympani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*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моторна грана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m. tensor tympani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916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2" t="9161" r="18806" b="14108"/>
          <a:stretch>
            <a:fillRect/>
          </a:stretch>
        </p:blipFill>
        <p:spPr bwMode="auto">
          <a:xfrm>
            <a:off x="4572000" y="928688"/>
            <a:ext cx="396557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917" name="Straight Connector 10"/>
          <p:cNvCxnSpPr>
            <a:cxnSpLocks noChangeShapeType="1"/>
          </p:cNvCxnSpPr>
          <p:nvPr/>
        </p:nvCxnSpPr>
        <p:spPr bwMode="auto">
          <a:xfrm>
            <a:off x="7000875" y="4786313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963" y="1066800"/>
            <a:ext cx="4065587" cy="406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12"/>
          <p:cNvSpPr>
            <a:spLocks noChangeArrowheads="1"/>
          </p:cNvSpPr>
          <p:nvPr/>
        </p:nvSpPr>
        <p:spPr bwMode="auto">
          <a:xfrm>
            <a:off x="214313" y="1000125"/>
            <a:ext cx="51435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2º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задњ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a 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г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) n. auriculotemporalis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сензитивна грана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прикључују јој се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парасимпатичка влакна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•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иде иза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colum mandibulae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 улази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 паротидну ложу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скреће навише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пролази кроз горњи део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 параотидне жлезде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 улази у жлеб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између ушне шкољке и доњовиличног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 зглоба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;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долази до слепоочног и дели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 на завршне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Бочне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- rr. communicantes cum n. facialis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- rr. parotidei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- nn. auriculares anteriores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- n. meatus acustici externi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- r. membranae tympani</a:t>
            </a:r>
          </a:p>
        </p:txBody>
      </p:sp>
      <p:cxnSp>
        <p:nvCxnSpPr>
          <p:cNvPr id="39941" name="Straight Connector 9"/>
          <p:cNvCxnSpPr>
            <a:cxnSpLocks noChangeShapeType="1"/>
          </p:cNvCxnSpPr>
          <p:nvPr/>
        </p:nvCxnSpPr>
        <p:spPr bwMode="auto">
          <a:xfrm>
            <a:off x="7929563" y="4643438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42" name="Rectangle 14"/>
          <p:cNvSpPr>
            <a:spLocks noChangeArrowheads="1"/>
          </p:cNvSpPr>
          <p:nvPr/>
        </p:nvSpPr>
        <p:spPr bwMode="auto">
          <a:xfrm>
            <a:off x="4357688" y="5786438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Завршне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- rr. temporales superficiales</a:t>
            </a: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650" y="1420813"/>
            <a:ext cx="4286250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Rectangle 12"/>
          <p:cNvSpPr>
            <a:spLocks noChangeArrowheads="1"/>
          </p:cNvSpPr>
          <p:nvPr/>
        </p:nvSpPr>
        <p:spPr bwMode="auto">
          <a:xfrm>
            <a:off x="214313" y="1071563"/>
            <a:ext cx="8072437" cy="535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2º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задња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д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) n. alveolaris inferior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једина мешовита и најјача грана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моторно инервише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m. mylohyoideus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m. digastricus (venter anterior)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сензитивно инервише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зубе и десни доње вилице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доњу усну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кожу браде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•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иде кроз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fossa infratemporalis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према споља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пролази кроз 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foramen mandibulae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 улази у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canalis mandibulae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 иде кроз овај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канал све до близу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foramen mentale,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где се дели на завршне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• u canalis mandibulae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у блиском је односу са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кореновима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2.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3.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кутњака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965" name="Straight Connector 9"/>
          <p:cNvCxnSpPr>
            <a:cxnSpLocks noChangeShapeType="1"/>
          </p:cNvCxnSpPr>
          <p:nvPr/>
        </p:nvCxnSpPr>
        <p:spPr bwMode="auto">
          <a:xfrm>
            <a:off x="6572250" y="5429250"/>
            <a:ext cx="1000125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7" t="18750" r="37891" b="34375"/>
          <a:stretch>
            <a:fillRect/>
          </a:stretch>
        </p:blipFill>
        <p:spPr bwMode="auto">
          <a:xfrm>
            <a:off x="4786313" y="1500188"/>
            <a:ext cx="4000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2"/>
          <p:cNvSpPr>
            <a:spLocks noChangeArrowheads="1"/>
          </p:cNvSpPr>
          <p:nvPr/>
        </p:nvSpPr>
        <p:spPr bwMode="auto">
          <a:xfrm>
            <a:off x="214313" y="1071563"/>
            <a:ext cx="8072437" cy="535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 e) n. alveolaris inferior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Бочне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- n. mylohyoideus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- rr. dentales inferiores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•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град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e 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plexus dentalis inferior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	 (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n. incisivus-om)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Завршне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- n. mentalis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•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пролази кроз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foramen mentale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 даје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гране за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кожу браде, кожу и слузокожу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доње усне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 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спољашњу старну десни доње вилице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- n. incisivus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•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пролази кроз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canalis incisivus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и учествује у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формирању</a:t>
            </a:r>
            <a:b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>
                <a:latin typeface="Book Antiqua" panose="02040602050305030304" pitchFamily="18" charset="0"/>
                <a:cs typeface="Times New Roman" panose="02020603050405020304" pitchFamily="18" charset="0"/>
              </a:rPr>
              <a:t>plexus  dentalis inferior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989" name="Straight Connector 9"/>
          <p:cNvCxnSpPr>
            <a:cxnSpLocks noChangeShapeType="1"/>
          </p:cNvCxnSpPr>
          <p:nvPr/>
        </p:nvCxnSpPr>
        <p:spPr bwMode="auto">
          <a:xfrm>
            <a:off x="7786688" y="5072063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990" name="Straight Connector 5"/>
          <p:cNvCxnSpPr>
            <a:cxnSpLocks noChangeShapeType="1"/>
          </p:cNvCxnSpPr>
          <p:nvPr/>
        </p:nvCxnSpPr>
        <p:spPr bwMode="auto">
          <a:xfrm>
            <a:off x="5357813" y="4429125"/>
            <a:ext cx="1000125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991" name="Straight Connector 6"/>
          <p:cNvCxnSpPr>
            <a:cxnSpLocks noChangeShapeType="1"/>
          </p:cNvCxnSpPr>
          <p:nvPr/>
        </p:nvCxnSpPr>
        <p:spPr bwMode="auto">
          <a:xfrm>
            <a:off x="6143625" y="4786313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2779713"/>
            <a:ext cx="35115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Rectangle 12"/>
          <p:cNvSpPr>
            <a:spLocks noChangeArrowheads="1"/>
          </p:cNvSpPr>
          <p:nvPr/>
        </p:nvSpPr>
        <p:spPr bwMode="auto">
          <a:xfrm>
            <a:off x="214313" y="1143000"/>
            <a:ext cx="835818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a) rr. dentales inferiores	(</a:t>
            </a:r>
            <a:r>
              <a:rPr lang="sr-Cyrl-C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бочна грана </a:t>
            </a: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n. alveolaris inferior)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    b) n. incisivus (</a:t>
            </a:r>
            <a:r>
              <a:rPr lang="sr-Cyrl-C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завршна грана </a:t>
            </a:r>
            <a:r>
              <a:rPr lang="en-US" altLang="en-US" b="1" i="1">
                <a:latin typeface="Book Antiqua" panose="02040602050305030304" pitchFamily="18" charset="0"/>
                <a:cs typeface="Times New Roman" panose="02020603050405020304" pitchFamily="18" charset="0"/>
              </a:rPr>
              <a:t>n. alveolaris inferior)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* Plexus dentalis inferior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даје гране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rr. dentales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	- rr. gingivales inferiores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	-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гранчице за зидове зубних алвеола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012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ounded Rectangle 10"/>
          <p:cNvSpPr>
            <a:spLocks noChangeArrowheads="1"/>
          </p:cNvSpPr>
          <p:nvPr/>
        </p:nvSpPr>
        <p:spPr bwMode="auto">
          <a:xfrm>
            <a:off x="7072313" y="6143625"/>
            <a:ext cx="1428750" cy="214313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4" t="8789" r="31445" b="11375"/>
          <a:stretch>
            <a:fillRect/>
          </a:stretch>
        </p:blipFill>
        <p:spPr bwMode="auto">
          <a:xfrm>
            <a:off x="2428875" y="571500"/>
            <a:ext cx="4340225" cy="584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575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7" t="18750" r="37891" b="34375"/>
          <a:stretch>
            <a:fillRect/>
          </a:stretch>
        </p:blipFill>
        <p:spPr bwMode="auto">
          <a:xfrm>
            <a:off x="4786313" y="1500188"/>
            <a:ext cx="4000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12"/>
          <p:cNvSpPr>
            <a:spLocks noChangeArrowheads="1"/>
          </p:cNvSpPr>
          <p:nvPr/>
        </p:nvSpPr>
        <p:spPr bwMode="auto">
          <a:xfrm>
            <a:off x="214313" y="928688"/>
            <a:ext cx="8072437" cy="535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dirty="0">
                <a:latin typeface="Book Antiqua" panose="02040602050305030304" pitchFamily="18" charset="0"/>
                <a:cs typeface="Times New Roman" panose="02020603050405020304" pitchFamily="18" charset="0"/>
              </a:rPr>
              <a:t>2º </a:t>
            </a:r>
            <a:r>
              <a:rPr lang="sr-Cyrl-CS" altLang="en-US" b="1" dirty="0">
                <a:latin typeface="Book Antiqua" panose="02040602050305030304" pitchFamily="18" charset="0"/>
                <a:cs typeface="Times New Roman" panose="02020603050405020304" pitchFamily="18" charset="0"/>
              </a:rPr>
              <a:t>задња</a:t>
            </a:r>
            <a:r>
              <a:rPr lang="en-US" altLang="en-US" b="1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b="1" dirty="0">
                <a:latin typeface="Book Antiqua" panose="02040602050305030304" pitchFamily="18" charset="0"/>
                <a:cs typeface="Times New Roman" panose="02020603050405020304" pitchFamily="18" charset="0"/>
              </a:rPr>
              <a:t>ђ</a:t>
            </a:r>
            <a:r>
              <a:rPr lang="en-US" altLang="en-US" b="1" dirty="0">
                <a:latin typeface="Book Antiqua" panose="02040602050305030304" pitchFamily="18" charset="0"/>
                <a:cs typeface="Times New Roman" panose="02020603050405020304" pitchFamily="18" charset="0"/>
              </a:rPr>
              <a:t>) n. </a:t>
            </a:r>
            <a:r>
              <a:rPr lang="en-US" altLang="en-US" b="1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lingualis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*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сензитивна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грана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-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слузокожа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подјезичног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предела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-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слузокожу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предње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2/3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језика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-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унутрашњу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страну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десни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доње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вилице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*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у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fossa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infratemporalis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анастомозује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chorda tympani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прима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нисходна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парасимпатичка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влакна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n.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facialis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-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за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инервацију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  -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субмандибуларне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пљувачне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жлезде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  -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сублингвалне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пљувачне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жлезде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•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овом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нерву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придодат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ganglion </a:t>
            </a:r>
            <a:r>
              <a:rPr lang="en-US" altLang="en-US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submandibulare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*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преко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анастомозе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chorda tympani</a:t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одлазе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усходна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густорецепторна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влакна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из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печуркастих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папила</a:t>
            </a:r>
            <a:r>
              <a:rPr lang="en-U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  <a:cs typeface="Times New Roman" panose="02020603050405020304" pitchFamily="18" charset="0"/>
              </a:rPr>
              <a:t>језика</a:t>
            </a:r>
            <a:endParaRPr lang="en-US" altLang="en-US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037" name="Straight Connector 9"/>
          <p:cNvCxnSpPr>
            <a:cxnSpLocks noChangeShapeType="1"/>
          </p:cNvCxnSpPr>
          <p:nvPr/>
        </p:nvCxnSpPr>
        <p:spPr bwMode="auto">
          <a:xfrm>
            <a:off x="5286375" y="4214813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7" t="18750" r="37891" b="34375"/>
          <a:stretch>
            <a:fillRect/>
          </a:stretch>
        </p:blipFill>
        <p:spPr bwMode="auto">
          <a:xfrm>
            <a:off x="4786313" y="1500188"/>
            <a:ext cx="4000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500"/>
            <a:ext cx="67976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Rectangle 12"/>
          <p:cNvSpPr>
            <a:spLocks noChangeArrowheads="1"/>
          </p:cNvSpPr>
          <p:nvPr/>
        </p:nvSpPr>
        <p:spPr bwMode="auto">
          <a:xfrm>
            <a:off x="214312" y="928688"/>
            <a:ext cx="5293791" cy="5370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ђ</a:t>
            </a:r>
            <a:r>
              <a:rPr lang="en-US" altLang="en-US" b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) n. </a:t>
            </a:r>
            <a:r>
              <a:rPr lang="en-US" altLang="en-US" b="1" dirty="0" err="1" smtClean="0">
                <a:latin typeface="Book Antiqua" panose="02040602050305030304" pitchFamily="18" charset="0"/>
                <a:cs typeface="Times New Roman" panose="02020603050405020304" pitchFamily="18" charset="0"/>
              </a:rPr>
              <a:t>lingualis</a:t>
            </a:r>
            <a:endParaRPr lang="en-US" altLang="en-US" b="1" dirty="0" smtClean="0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b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•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у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инфратемпоралној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јами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испред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унутра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од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n. </a:t>
            </a:r>
            <a:r>
              <a:rPr lang="en-US" altLang="en-US" sz="1700" dirty="0" err="1" smtClean="0">
                <a:latin typeface="Book Antiqua" panose="02040602050305030304" pitchFamily="18" charset="0"/>
                <a:cs typeface="Times New Roman" panose="02020603050405020304" pitchFamily="18" charset="0"/>
              </a:rPr>
              <a:t>alveolaris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inferior;</a:t>
            </a:r>
            <a:b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прилази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му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chorda tympani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задње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стране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под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оштрим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углом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•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у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даљем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току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одваја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од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n. </a:t>
            </a:r>
            <a:r>
              <a:rPr lang="en-US" altLang="en-US" sz="1700" dirty="0" err="1" smtClean="0">
                <a:latin typeface="Book Antiqua" panose="02040602050305030304" pitchFamily="18" charset="0"/>
                <a:cs typeface="Times New Roman" panose="02020603050405020304" pitchFamily="18" charset="0"/>
              </a:rPr>
              <a:t>alv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. inf..</a:t>
            </a:r>
            <a:b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пружа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хоризонтално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према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врху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језика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правећи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лук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конкаван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навише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.</a:t>
            </a:r>
            <a:b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•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у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овом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делу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пута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лежи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између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језика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десни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,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покривен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слузокожом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пода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усне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дупље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•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иде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изнад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субмандибуларне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па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изнад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         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сублингвалне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жлезде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даје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заврш</a:t>
            </a:r>
            <a:r>
              <a:rPr lang="en-U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. </a:t>
            </a:r>
            <a:r>
              <a:rPr lang="sr-Cyrl-CS" altLang="en-US" sz="17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гране</a:t>
            </a:r>
            <a:endParaRPr lang="en-US" altLang="en-US" sz="1700" b="1" dirty="0" smtClean="0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* </a:t>
            </a:r>
            <a:r>
              <a:rPr lang="sr-Cyrl-C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Бочне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гране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- </a:t>
            </a:r>
            <a:r>
              <a:rPr lang="en-US" altLang="en-US" sz="1700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rr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1700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isthmi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faucium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- n. </a:t>
            </a:r>
            <a:r>
              <a:rPr lang="en-US" altLang="en-US" sz="1700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sublingualis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- </a:t>
            </a:r>
            <a:r>
              <a:rPr lang="sr-Cyrl-C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гранчице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за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унутрашњу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страну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C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десни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доње</a:t>
            </a:r>
            <a:r>
              <a:rPr lang="en-U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 dirty="0">
                <a:latin typeface="Book Antiqua" panose="02040602050305030304" pitchFamily="18" charset="0"/>
                <a:cs typeface="Times New Roman" panose="02020603050405020304" pitchFamily="18" charset="0"/>
              </a:rPr>
              <a:t>вилице</a:t>
            </a:r>
            <a:endParaRPr lang="en-US" altLang="en-US" sz="1700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061" name="Straight Connector 9"/>
          <p:cNvCxnSpPr>
            <a:cxnSpLocks noChangeShapeType="1"/>
          </p:cNvCxnSpPr>
          <p:nvPr/>
        </p:nvCxnSpPr>
        <p:spPr bwMode="auto">
          <a:xfrm>
            <a:off x="5286375" y="4214813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062" name="Rectangle 5"/>
          <p:cNvSpPr>
            <a:spLocks noChangeArrowheads="1"/>
          </p:cNvSpPr>
          <p:nvPr/>
        </p:nvSpPr>
        <p:spPr bwMode="auto">
          <a:xfrm>
            <a:off x="4214813" y="5072063"/>
            <a:ext cx="4929187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Завршне</a:t>
            </a: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гране</a:t>
            </a: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           - rr. linguales</a:t>
            </a:r>
            <a:b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            •  </a:t>
            </a:r>
            <a:r>
              <a:rPr lang="sr-Cyrl-C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пробијају</a:t>
            </a: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кроз</a:t>
            </a: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унутрашњост</a:t>
            </a: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                </a:t>
            </a:r>
            <a:r>
              <a:rPr lang="sr-Cyrl-C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језика</a:t>
            </a: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инервишу</a:t>
            </a: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предње</a:t>
            </a:r>
            <a:r>
              <a:rPr lang="en-U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 2/3 </a:t>
            </a:r>
            <a:r>
              <a:rPr lang="sr-Cyrl-CS" altLang="en-US" sz="1700">
                <a:latin typeface="Book Antiqua" panose="02040602050305030304" pitchFamily="18" charset="0"/>
                <a:cs typeface="Times New Roman" panose="02020603050405020304" pitchFamily="18" charset="0"/>
              </a:rPr>
              <a:t>језика</a:t>
            </a:r>
            <a:endParaRPr lang="en-US" altLang="en-US" sz="17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6" t="33749" r="33789" b="21249"/>
          <a:stretch>
            <a:fillRect/>
          </a:stretch>
        </p:blipFill>
        <p:spPr bwMode="auto">
          <a:xfrm>
            <a:off x="3357563" y="1412776"/>
            <a:ext cx="56800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Rectangle 1"/>
          <p:cNvSpPr>
            <a:spLocks noChangeArrowheads="1"/>
          </p:cNvSpPr>
          <p:nvPr/>
        </p:nvSpPr>
        <p:spPr bwMode="auto">
          <a:xfrm>
            <a:off x="500063" y="1285875"/>
            <a:ext cx="792956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b="1" dirty="0">
                <a:latin typeface="Book Antiqua" panose="02040602050305030304" pitchFamily="18" charset="0"/>
              </a:rPr>
              <a:t>Доводна влакна </a:t>
            </a:r>
            <a:r>
              <a:rPr lang="en-US" altLang="en-US" b="1" dirty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1) </a:t>
            </a:r>
            <a:r>
              <a:rPr lang="sr-Cyrl-CS" altLang="en-US" dirty="0">
                <a:latin typeface="Book Antiqua" panose="02040602050305030304" pitchFamily="18" charset="0"/>
              </a:rPr>
              <a:t>Сензитивна</a:t>
            </a:r>
            <a:r>
              <a:rPr lang="en-US" altLang="en-US" dirty="0">
                <a:latin typeface="Book Antiqua" panose="02040602050305030304" pitchFamily="18" charset="0"/>
              </a:rPr>
              <a:t>– </a:t>
            </a:r>
            <a:r>
              <a:rPr lang="en-US" altLang="en-US" b="1" dirty="0">
                <a:latin typeface="Book Antiqua" panose="02040602050305030304" pitchFamily="18" charset="0"/>
              </a:rPr>
              <a:t>n. </a:t>
            </a:r>
            <a:r>
              <a:rPr lang="en-US" altLang="en-US" b="1" dirty="0" err="1">
                <a:latin typeface="Book Antiqua" panose="02040602050305030304" pitchFamily="18" charset="0"/>
              </a:rPr>
              <a:t>lingua</a:t>
            </a:r>
            <a:r>
              <a:rPr lang="en-US" altLang="en-US" dirty="0" err="1">
                <a:latin typeface="Book Antiqua" panose="02040602050305030304" pitchFamily="18" charset="0"/>
              </a:rPr>
              <a:t>lis</a:t>
            </a:r>
            <a:r>
              <a:rPr lang="en-US" altLang="en-US" dirty="0">
                <a:latin typeface="Book Antiqua" panose="02040602050305030304" pitchFamily="18" charset="0"/>
              </a:rPr>
              <a:t> (</a:t>
            </a:r>
            <a:r>
              <a:rPr lang="en-US" altLang="en-US" dirty="0" err="1">
                <a:latin typeface="Book Antiqua" panose="02040602050305030304" pitchFamily="18" charset="0"/>
              </a:rPr>
              <a:t>n.mandibularis</a:t>
            </a:r>
            <a:r>
              <a:rPr lang="en-US" altLang="en-US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2) </a:t>
            </a:r>
            <a:r>
              <a:rPr lang="sr-Cyrl-CS" altLang="en-US" dirty="0">
                <a:latin typeface="Book Antiqua" panose="02040602050305030304" pitchFamily="18" charset="0"/>
              </a:rPr>
              <a:t>Парасимпатичка </a:t>
            </a:r>
            <a:r>
              <a:rPr lang="en-US" altLang="en-US" dirty="0">
                <a:latin typeface="Book Antiqua" panose="02040602050305030304" pitchFamily="18" charset="0"/>
              </a:rPr>
              <a:t>– </a:t>
            </a:r>
            <a:r>
              <a:rPr lang="en-US" altLang="en-US" b="1" dirty="0">
                <a:latin typeface="Book Antiqua" panose="02040602050305030304" pitchFamily="18" charset="0"/>
              </a:rPr>
              <a:t>chorda tympani </a:t>
            </a:r>
            <a:r>
              <a:rPr lang="en-US" altLang="en-US" dirty="0">
                <a:latin typeface="Book Antiqua" panose="02040602050305030304" pitchFamily="18" charset="0"/>
              </a:rPr>
              <a:t>(</a:t>
            </a:r>
            <a:r>
              <a:rPr lang="en-US" altLang="en-US" dirty="0" err="1">
                <a:latin typeface="Book Antiqua" panose="02040602050305030304" pitchFamily="18" charset="0"/>
              </a:rPr>
              <a:t>n.facialis</a:t>
            </a:r>
            <a:r>
              <a:rPr lang="en-US" altLang="en-US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3) </a:t>
            </a:r>
            <a:r>
              <a:rPr lang="sr-Cyrl-CS" altLang="en-US" dirty="0">
                <a:latin typeface="Book Antiqua" panose="02040602050305030304" pitchFamily="18" charset="0"/>
              </a:rPr>
              <a:t>Симпатичка</a:t>
            </a:r>
            <a:r>
              <a:rPr lang="en-US" altLang="en-US" dirty="0">
                <a:latin typeface="Book Antiqua" panose="02040602050305030304" pitchFamily="18" charset="0"/>
              </a:rPr>
              <a:t> – </a:t>
            </a:r>
            <a:r>
              <a:rPr lang="en-US" altLang="en-US" b="1" dirty="0">
                <a:latin typeface="Book Antiqua" panose="02040602050305030304" pitchFamily="18" charset="0"/>
              </a:rPr>
              <a:t>plexus </a:t>
            </a:r>
            <a:r>
              <a:rPr lang="en-US" altLang="en-US" b="1" dirty="0" err="1">
                <a:latin typeface="Book Antiqua" panose="02040602050305030304" pitchFamily="18" charset="0"/>
              </a:rPr>
              <a:t>facialis</a:t>
            </a:r>
            <a:endParaRPr lang="en-US" altLang="en-US" b="1" dirty="0">
              <a:latin typeface="Book Antiqua" panose="02040602050305030304" pitchFamily="18" charset="0"/>
            </a:endParaRPr>
          </a:p>
          <a:p>
            <a:pPr eaLnBrk="1" hangingPunct="1"/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• </a:t>
            </a:r>
            <a:r>
              <a:rPr lang="sr-Cyrl-CS" altLang="en-US" b="1" dirty="0">
                <a:latin typeface="Book Antiqua" panose="02040602050305030304" pitchFamily="18" charset="0"/>
              </a:rPr>
              <a:t>Одводн</a:t>
            </a:r>
            <a:r>
              <a:rPr lang="en-US" altLang="en-US" b="1" dirty="0">
                <a:latin typeface="Book Antiqua" panose="02040602050305030304" pitchFamily="18" charset="0"/>
              </a:rPr>
              <a:t>a</a:t>
            </a:r>
          </a:p>
          <a:p>
            <a:pPr marL="285750" indent="-285750" eaLnBrk="1" hangingPunct="1">
              <a:buFontTx/>
              <a:buChar char="-"/>
            </a:pPr>
            <a:r>
              <a:rPr lang="en-US" altLang="en-US" b="1" dirty="0" err="1" smtClean="0">
                <a:latin typeface="Book Antiqua" panose="02040602050305030304" pitchFamily="18" charset="0"/>
              </a:rPr>
              <a:t>rr</a:t>
            </a:r>
            <a:r>
              <a:rPr lang="en-US" altLang="en-US" b="1" dirty="0" smtClean="0">
                <a:latin typeface="Book Antiqua" panose="02040602050305030304" pitchFamily="18" charset="0"/>
              </a:rPr>
              <a:t> </a:t>
            </a:r>
            <a:r>
              <a:rPr lang="en-US" altLang="en-US" b="1" dirty="0" err="1">
                <a:latin typeface="Book Antiqua" panose="02040602050305030304" pitchFamily="18" charset="0"/>
              </a:rPr>
              <a:t>glandulares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endParaRPr lang="en-US" altLang="en-US" b="1" dirty="0" smtClean="0">
              <a:latin typeface="Book Antiqua" panose="02040602050305030304" pitchFamily="18" charset="0"/>
            </a:endParaRPr>
          </a:p>
          <a:p>
            <a:pPr marL="285750" indent="-285750" eaLnBrk="1" hangingPunct="1">
              <a:buFontTx/>
              <a:buChar char="-"/>
            </a:pPr>
            <a:r>
              <a:rPr lang="en-US" altLang="en-US" dirty="0" smtClean="0">
                <a:latin typeface="Book Antiqua" panose="02040602050305030304" pitchFamily="18" charset="0"/>
              </a:rPr>
              <a:t>(</a:t>
            </a:r>
            <a:r>
              <a:rPr lang="en-US" altLang="en-US" b="1" dirty="0" err="1">
                <a:latin typeface="Book Antiqua" panose="02040602050305030304" pitchFamily="18" charset="0"/>
              </a:rPr>
              <a:t>glandula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en-US" altLang="en-US" b="1" dirty="0" err="1" smtClean="0">
                <a:latin typeface="Book Antiqua" panose="02040602050305030304" pitchFamily="18" charset="0"/>
              </a:rPr>
              <a:t>submandibularis</a:t>
            </a:r>
            <a:r>
              <a:rPr lang="en-US" altLang="en-US" b="1" dirty="0" smtClean="0">
                <a:latin typeface="Book Antiqua" panose="02040602050305030304" pitchFamily="18" charset="0"/>
              </a:rPr>
              <a:t>,</a:t>
            </a:r>
          </a:p>
          <a:p>
            <a:pPr eaLnBrk="1" hangingPunct="1"/>
            <a:r>
              <a:rPr lang="en-US" altLang="en-US" b="1" dirty="0" err="1" smtClean="0">
                <a:latin typeface="Book Antiqua" panose="02040602050305030304" pitchFamily="18" charset="0"/>
              </a:rPr>
              <a:t>glandula</a:t>
            </a:r>
            <a:r>
              <a:rPr lang="en-US" altLang="en-US" b="1" dirty="0" smtClean="0">
                <a:latin typeface="Book Antiqua" panose="02040602050305030304" pitchFamily="18" charset="0"/>
              </a:rPr>
              <a:t> </a:t>
            </a:r>
            <a:r>
              <a:rPr lang="en-US" altLang="en-US" b="1" dirty="0" err="1" smtClean="0">
                <a:latin typeface="Book Antiqua" panose="02040602050305030304" pitchFamily="18" charset="0"/>
              </a:rPr>
              <a:t>sublingualis</a:t>
            </a:r>
            <a:r>
              <a:rPr lang="en-US" altLang="en-US" b="1" dirty="0" smtClean="0">
                <a:latin typeface="Book Antiqua" panose="02040602050305030304" pitchFamily="18" charset="0"/>
              </a:rPr>
              <a:t>)</a:t>
            </a:r>
            <a:endParaRPr lang="en-US" altLang="en-US" b="1" dirty="0">
              <a:latin typeface="Book Antiqua" panose="02040602050305030304" pitchFamily="18" charset="0"/>
            </a:endParaRPr>
          </a:p>
        </p:txBody>
      </p:sp>
      <p:sp>
        <p:nvSpPr>
          <p:cNvPr id="89092" name="Title 1"/>
          <p:cNvSpPr txBox="1">
            <a:spLocks noChangeArrowheads="1"/>
          </p:cNvSpPr>
          <p:nvPr/>
        </p:nvSpPr>
        <p:spPr bwMode="auto">
          <a:xfrm>
            <a:off x="1357313" y="428625"/>
            <a:ext cx="6500812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sr-Latn-CS" sz="2800" b="1">
                <a:solidFill>
                  <a:srgbClr val="24617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GANGLION </a:t>
            </a:r>
            <a:r>
              <a:rPr lang="sr-Latn-CS" sz="2800" b="1">
                <a:solidFill>
                  <a:srgbClr val="246172"/>
                </a:solidFill>
                <a:latin typeface="Book Antiqua" panose="02040602050305030304" pitchFamily="18" charset="0"/>
              </a:rPr>
              <a:t>SUBMANDIBULARE</a:t>
            </a:r>
            <a:endParaRPr lang="sr-Latn-CS" sz="2800" b="1">
              <a:solidFill>
                <a:srgbClr val="24617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anose="02040602050305030304" pitchFamily="18" charset="0"/>
            </a:endParaRPr>
          </a:p>
        </p:txBody>
      </p:sp>
      <p:cxnSp>
        <p:nvCxnSpPr>
          <p:cNvPr id="89093" name="Straight Connector 5"/>
          <p:cNvCxnSpPr>
            <a:cxnSpLocks noChangeShapeType="1"/>
          </p:cNvCxnSpPr>
          <p:nvPr/>
        </p:nvCxnSpPr>
        <p:spPr bwMode="auto">
          <a:xfrm>
            <a:off x="3357563" y="5072063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9094" name="Straight Connector 6"/>
          <p:cNvCxnSpPr>
            <a:cxnSpLocks noChangeShapeType="1"/>
          </p:cNvCxnSpPr>
          <p:nvPr/>
        </p:nvCxnSpPr>
        <p:spPr bwMode="auto">
          <a:xfrm>
            <a:off x="3357563" y="5357813"/>
            <a:ext cx="1000125" cy="1587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9095" name="Straight Connector 7"/>
          <p:cNvCxnSpPr>
            <a:cxnSpLocks noChangeShapeType="1"/>
          </p:cNvCxnSpPr>
          <p:nvPr/>
        </p:nvCxnSpPr>
        <p:spPr bwMode="auto">
          <a:xfrm>
            <a:off x="4357688" y="5572125"/>
            <a:ext cx="1500187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9174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2" t="17801" r="26680" b="15442"/>
          <a:stretch>
            <a:fillRect/>
          </a:stretch>
        </p:blipFill>
        <p:spPr bwMode="auto">
          <a:xfrm>
            <a:off x="2857500" y="1857375"/>
            <a:ext cx="5945188" cy="457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4500"/>
            <a:ext cx="7412037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Rectangle 10"/>
          <p:cNvSpPr>
            <a:spLocks noChangeArrowheads="1"/>
          </p:cNvSpPr>
          <p:nvPr/>
        </p:nvSpPr>
        <p:spPr bwMode="auto">
          <a:xfrm>
            <a:off x="357188" y="1143000"/>
            <a:ext cx="807243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Једра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buFont typeface="Arial" panose="020B0604020202020204" pitchFamily="34" charset="0"/>
              <a:buChar char="-"/>
            </a:pP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nucleus n. facialis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spinalis n. trigeminalis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salivatorius superior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solitarius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Rectangl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420688"/>
            <a:ext cx="7931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Rectangle 10"/>
          <p:cNvSpPr>
            <a:spLocks noChangeArrowheads="1"/>
          </p:cNvSpPr>
          <p:nvPr/>
        </p:nvSpPr>
        <p:spPr bwMode="auto">
          <a:xfrm>
            <a:off x="357188" y="1143000"/>
            <a:ext cx="8072437" cy="535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- </a:t>
            </a:r>
            <a:r>
              <a:rPr lang="sr-Cyrl-CS" altLang="en-US" b="1" dirty="0">
                <a:latin typeface="Book Antiqua" panose="02040602050305030304" pitchFamily="18" charset="0"/>
              </a:rPr>
              <a:t>Моторна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sr-Cyrl-CS" altLang="en-US" b="1" dirty="0">
                <a:latin typeface="Book Antiqua" panose="02040602050305030304" pitchFamily="18" charset="0"/>
              </a:rPr>
              <a:t>влакна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инервишу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све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површинске</a:t>
            </a:r>
            <a:r>
              <a:rPr lang="en-US" altLang="en-US" dirty="0">
                <a:latin typeface="Book Antiqua" panose="02040602050305030304" pitchFamily="18" charset="0"/>
              </a:rPr>
              <a:t>, </a:t>
            </a:r>
            <a:r>
              <a:rPr lang="sr-Cyrl-CS" altLang="en-US" dirty="0">
                <a:latin typeface="Book Antiqua" panose="02040602050305030304" pitchFamily="18" charset="0"/>
              </a:rPr>
              <a:t>поткожне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мишиће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главе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m. </a:t>
            </a:r>
            <a:r>
              <a:rPr lang="en-US" altLang="en-US" dirty="0" err="1">
                <a:latin typeface="Book Antiqua" panose="02040602050305030304" pitchFamily="18" charset="0"/>
              </a:rPr>
              <a:t>stylohyideus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m. </a:t>
            </a:r>
            <a:r>
              <a:rPr lang="en-US" altLang="en-US" dirty="0" err="1">
                <a:latin typeface="Book Antiqua" panose="02040602050305030304" pitchFamily="18" charset="0"/>
              </a:rPr>
              <a:t>digastricus</a:t>
            </a:r>
            <a:r>
              <a:rPr lang="en-US" altLang="en-US" dirty="0">
                <a:latin typeface="Book Antiqua" panose="02040602050305030304" pitchFamily="18" charset="0"/>
              </a:rPr>
              <a:t> (venter posterior)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m. </a:t>
            </a:r>
            <a:r>
              <a:rPr lang="en-US" altLang="en-US" dirty="0" err="1">
                <a:latin typeface="Book Antiqua" panose="02040602050305030304" pitchFamily="18" charset="0"/>
              </a:rPr>
              <a:t>stapedius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- </a:t>
            </a:r>
            <a:r>
              <a:rPr lang="sr-Cyrl-CS" altLang="en-US" b="1" dirty="0">
                <a:latin typeface="Book Antiqua" panose="02040602050305030304" pitchFamily="18" charset="0"/>
              </a:rPr>
              <a:t>Сензитивна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sr-Cyrl-CS" altLang="en-US" b="1" dirty="0">
                <a:latin typeface="Book Antiqua" panose="02040602050305030304" pitchFamily="18" charset="0"/>
              </a:rPr>
              <a:t>влакна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улазе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састав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n. </a:t>
            </a:r>
            <a:r>
              <a:rPr lang="en-US" altLang="en-US" dirty="0" err="1">
                <a:latin typeface="Book Antiqua" panose="02040602050305030304" pitchFamily="18" charset="0"/>
              </a:rPr>
              <a:t>intermedius</a:t>
            </a:r>
            <a:r>
              <a:rPr lang="en-US" altLang="en-US" dirty="0">
                <a:latin typeface="Book Antiqua" panose="02040602050305030304" pitchFamily="18" charset="0"/>
              </a:rPr>
              <a:t>-</a:t>
            </a:r>
            <a:r>
              <a:rPr lang="sr-Cyrl-CS" altLang="en-US" dirty="0">
                <a:latin typeface="Book Antiqua" panose="02040602050305030304" pitchFamily="18" charset="0"/>
              </a:rPr>
              <a:t>а</a:t>
            </a:r>
            <a:r>
              <a:rPr lang="en-US" altLang="en-US" dirty="0">
                <a:latin typeface="Book Antiqua" panose="02040602050305030304" pitchFamily="18" charset="0"/>
              </a:rPr>
              <a:t> (VII</a:t>
            </a:r>
            <a:r>
              <a:rPr lang="sr-Cyrl-CS" altLang="en-US" dirty="0">
                <a:latin typeface="Book Antiqua" panose="02040602050305030304" pitchFamily="18" charset="0"/>
              </a:rPr>
              <a:t>бис</a:t>
            </a:r>
            <a:r>
              <a:rPr lang="en-US" altLang="en-US" dirty="0">
                <a:latin typeface="Book Antiqua" panose="02040602050305030304" pitchFamily="18" charset="0"/>
              </a:rPr>
              <a:t>), </a:t>
            </a:r>
            <a:r>
              <a:rPr lang="sr-Cyrl-CS" altLang="en-US" dirty="0">
                <a:latin typeface="Book Antiqua" panose="02040602050305030304" pitchFamily="18" charset="0"/>
              </a:rPr>
              <a:t>коме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је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придодат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сензитивни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ганглион</a:t>
            </a:r>
            <a:r>
              <a:rPr lang="en-US" altLang="en-US" dirty="0">
                <a:latin typeface="Book Antiqua" panose="02040602050305030304" pitchFamily="18" charset="0"/>
              </a:rPr>
              <a:t> – 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</a:t>
            </a:r>
            <a:r>
              <a:rPr lang="en-US" altLang="en-US" b="1" dirty="0">
                <a:latin typeface="Book Antiqua" panose="02040602050305030304" pitchFamily="18" charset="0"/>
              </a:rPr>
              <a:t>ganglion </a:t>
            </a:r>
            <a:r>
              <a:rPr lang="en-US" altLang="en-US" b="1" dirty="0" err="1">
                <a:latin typeface="Book Antiqua" panose="02040602050305030304" pitchFamily="18" charset="0"/>
              </a:rPr>
              <a:t>geniculi</a:t>
            </a:r>
            <a:r>
              <a:rPr lang="en-US" altLang="en-US" b="1" dirty="0">
                <a:latin typeface="Book Antiqua" panose="02040602050305030304" pitchFamily="18" charset="0"/>
              </a:rPr>
              <a:t>,  </a:t>
            </a:r>
            <a:r>
              <a:rPr lang="sr-Cyrl-CS" altLang="en-US" dirty="0">
                <a:latin typeface="Book Antiqua" panose="02040602050305030304" pitchFamily="18" charset="0"/>
              </a:rPr>
              <a:t>смештен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петрозном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делу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темпоралне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кости</a:t>
            </a:r>
            <a:r>
              <a:rPr lang="en-US" altLang="en-US" dirty="0">
                <a:latin typeface="Book Antiqua" panose="02040602050305030304" pitchFamily="18" charset="0"/>
              </a:rPr>
              <a:t>;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• </a:t>
            </a:r>
            <a:r>
              <a:rPr lang="sr-Cyrl-CS" altLang="en-US" dirty="0">
                <a:latin typeface="Book Antiqua" panose="02040602050305030304" pitchFamily="18" charset="0"/>
              </a:rPr>
              <a:t>ова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влакна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пружају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усходно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преносе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утиске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чула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укуса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са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  </a:t>
            </a:r>
            <a:r>
              <a:rPr lang="sr-Cyrl-CS" altLang="en-US" dirty="0">
                <a:latin typeface="Book Antiqua" panose="02040602050305030304" pitchFamily="18" charset="0"/>
              </a:rPr>
              <a:t>печуркастих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папила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језика</a:t>
            </a:r>
            <a:r>
              <a:rPr lang="en-US" altLang="en-US" dirty="0">
                <a:latin typeface="Book Antiqua" panose="02040602050305030304" pitchFamily="18" charset="0"/>
              </a:rPr>
              <a:t> (</a:t>
            </a:r>
            <a:r>
              <a:rPr lang="sr-Cyrl-CS" altLang="en-US" dirty="0">
                <a:latin typeface="Book Antiqua" panose="02040602050305030304" pitchFamily="18" charset="0"/>
              </a:rPr>
              <a:t>преко</a:t>
            </a:r>
            <a:r>
              <a:rPr lang="en-US" altLang="en-US" dirty="0">
                <a:latin typeface="Book Antiqua" panose="02040602050305030304" pitchFamily="18" charset="0"/>
              </a:rPr>
              <a:t>  </a:t>
            </a:r>
            <a:r>
              <a:rPr lang="en-US" altLang="en-US" dirty="0" err="1">
                <a:latin typeface="Book Antiqua" panose="02040602050305030304" pitchFamily="18" charset="0"/>
              </a:rPr>
              <a:t>n.lingualis</a:t>
            </a:r>
            <a:r>
              <a:rPr lang="en-US" altLang="en-US" dirty="0">
                <a:latin typeface="Book Antiqua" panose="02040602050305030304" pitchFamily="18" charset="0"/>
              </a:rPr>
              <a:t>-</a:t>
            </a:r>
            <a:r>
              <a:rPr lang="sr-Cyrl-CS" altLang="en-US" dirty="0">
                <a:latin typeface="Book Antiqua" panose="02040602050305030304" pitchFamily="18" charset="0"/>
              </a:rPr>
              <a:t>а</a:t>
            </a:r>
            <a:r>
              <a:rPr lang="en-US" altLang="en-US" dirty="0">
                <a:latin typeface="Book Antiqua" panose="02040602050305030304" pitchFamily="18" charset="0"/>
              </a:rPr>
              <a:t>, chordae tympani,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  ganglion </a:t>
            </a:r>
            <a:r>
              <a:rPr lang="en-US" altLang="en-US" dirty="0" err="1">
                <a:latin typeface="Book Antiqua" panose="02040602050305030304" pitchFamily="18" charset="0"/>
              </a:rPr>
              <a:t>geniculi</a:t>
            </a:r>
            <a:r>
              <a:rPr lang="en-US" altLang="en-US" dirty="0">
                <a:latin typeface="Book Antiqua" panose="02040602050305030304" pitchFamily="18" charset="0"/>
              </a:rPr>
              <a:t>, n. </a:t>
            </a:r>
            <a:r>
              <a:rPr lang="en-US" altLang="en-US" dirty="0" err="1">
                <a:latin typeface="Book Antiqua" panose="02040602050305030304" pitchFamily="18" charset="0"/>
              </a:rPr>
              <a:t>intermedius</a:t>
            </a:r>
            <a:r>
              <a:rPr lang="en-US" altLang="en-US" dirty="0">
                <a:latin typeface="Book Antiqua" panose="02040602050305030304" pitchFamily="18" charset="0"/>
              </a:rPr>
              <a:t>-</a:t>
            </a:r>
            <a:r>
              <a:rPr lang="sr-Cyrl-CS" altLang="en-US" dirty="0">
                <a:latin typeface="Book Antiqua" panose="02040602050305030304" pitchFamily="18" charset="0"/>
              </a:rPr>
              <a:t>а</a:t>
            </a:r>
            <a:r>
              <a:rPr lang="en-US" altLang="en-US" dirty="0">
                <a:latin typeface="Book Antiqua" panose="02040602050305030304" pitchFamily="18" charset="0"/>
              </a:rPr>
              <a:t>, </a:t>
            </a:r>
            <a:r>
              <a:rPr lang="sr-Cyrl-CS" altLang="en-US" dirty="0">
                <a:latin typeface="Book Antiqua" panose="02040602050305030304" pitchFamily="18" charset="0"/>
              </a:rPr>
              <a:t>до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мозга</a:t>
            </a:r>
            <a:r>
              <a:rPr lang="en-US" altLang="en-US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- </a:t>
            </a:r>
            <a:r>
              <a:rPr lang="sr-Cyrl-CS" altLang="en-US" b="1" dirty="0">
                <a:latin typeface="Book Antiqua" panose="02040602050305030304" pitchFamily="18" charset="0"/>
              </a:rPr>
              <a:t>Парасимпатичка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sr-Cyrl-CS" altLang="en-US" b="1" dirty="0">
                <a:latin typeface="Book Antiqua" panose="02040602050305030304" pitchFamily="18" charset="0"/>
              </a:rPr>
              <a:t>влакна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en-US" altLang="en-US" dirty="0">
                <a:latin typeface="Book Antiqua" panose="02040602050305030304" pitchFamily="18" charset="0"/>
              </a:rPr>
              <a:t>(</a:t>
            </a:r>
            <a:r>
              <a:rPr lang="sr-Cyrl-CS" altLang="en-US" dirty="0">
                <a:latin typeface="Book Antiqua" panose="02040602050305030304" pitchFamily="18" charset="0"/>
              </a:rPr>
              <a:t>из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nc</a:t>
            </a:r>
            <a:r>
              <a:rPr lang="en-US" altLang="en-US" dirty="0">
                <a:latin typeface="Book Antiqua" panose="02040602050305030304" pitchFamily="18" charset="0"/>
              </a:rPr>
              <a:t>. </a:t>
            </a:r>
            <a:r>
              <a:rPr lang="en-US" altLang="en-US" dirty="0" err="1">
                <a:latin typeface="Book Antiqua" panose="02040602050305030304" pitchFamily="18" charset="0"/>
              </a:rPr>
              <a:t>salivatorius</a:t>
            </a:r>
            <a:r>
              <a:rPr lang="en-US" altLang="en-US" dirty="0">
                <a:latin typeface="Book Antiqua" panose="02040602050305030304" pitchFamily="18" charset="0"/>
              </a:rPr>
              <a:t> superior)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</a:t>
            </a:r>
            <a:r>
              <a:rPr lang="sr-Cyrl-CS" altLang="en-US" dirty="0">
                <a:latin typeface="Book Antiqua" panose="02040602050305030304" pitchFamily="18" charset="0"/>
              </a:rPr>
              <a:t>одлазе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преко</a:t>
            </a:r>
            <a:r>
              <a:rPr lang="en-US" altLang="en-US" dirty="0">
                <a:latin typeface="Book Antiqua" panose="02040602050305030304" pitchFamily="18" charset="0"/>
              </a:rPr>
              <a:t> n. </a:t>
            </a:r>
            <a:r>
              <a:rPr lang="en-US" altLang="en-US" dirty="0" err="1">
                <a:latin typeface="Book Antiqua" panose="02040602050305030304" pitchFamily="18" charset="0"/>
              </a:rPr>
              <a:t>petrosus</a:t>
            </a:r>
            <a:r>
              <a:rPr lang="en-US" altLang="en-US" dirty="0">
                <a:latin typeface="Book Antiqua" panose="02040602050305030304" pitchFamily="18" charset="0"/>
              </a:rPr>
              <a:t> major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>
                <a:latin typeface="Book Antiqua" panose="02040602050305030304" pitchFamily="18" charset="0"/>
              </a:rPr>
              <a:t>chordae </a:t>
            </a:r>
            <a:r>
              <a:rPr lang="en-US" altLang="en-US" smtClean="0">
                <a:latin typeface="Book Antiqua" panose="02040602050305030304" pitchFamily="18" charset="0"/>
              </a:rPr>
              <a:t>tympani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</a:t>
            </a:r>
            <a:r>
              <a:rPr lang="sr-Cyrl-CS" altLang="en-US" dirty="0">
                <a:latin typeface="Book Antiqua" panose="02040602050305030304" pitchFamily="18" charset="0"/>
              </a:rPr>
              <a:t>инервишу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	- </a:t>
            </a:r>
            <a:r>
              <a:rPr lang="sr-Cyrl-CS" altLang="en-US" dirty="0">
                <a:latin typeface="Book Antiqua" panose="02040602050305030304" pitchFamily="18" charset="0"/>
              </a:rPr>
              <a:t>сузну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жлезду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          - </a:t>
            </a:r>
            <a:r>
              <a:rPr lang="sr-Cyrl-CS" altLang="en-US" dirty="0">
                <a:latin typeface="Book Antiqua" panose="02040602050305030304" pitchFamily="18" charset="0"/>
              </a:rPr>
              <a:t>жлезде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носне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дупље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endParaRPr lang="en-US" altLang="en-US" dirty="0">
              <a:latin typeface="Book Antiqua" panose="02040602050305030304" pitchFamily="18" charset="0"/>
            </a:endParaRPr>
          </a:p>
        </p:txBody>
      </p:sp>
      <p:sp>
        <p:nvSpPr>
          <p:cNvPr id="49156" name="Rectangle 3"/>
          <p:cNvSpPr>
            <a:spLocks noChangeArrowheads="1"/>
          </p:cNvSpPr>
          <p:nvPr/>
        </p:nvSpPr>
        <p:spPr bwMode="auto">
          <a:xfrm>
            <a:off x="3857625" y="5643563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- пљувачне непчане жлезде        </a:t>
            </a: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- субмандибуларну пљувачну жлезду</a:t>
            </a:r>
            <a:br>
              <a:rPr lang="sr-Cyrl-C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 - сублингвалну пљувачну жлезду</a:t>
            </a:r>
          </a:p>
        </p:txBody>
      </p:sp>
    </p:spTree>
    <p:extLst>
      <p:ext uri="{BB962C8B-B14F-4D97-AF65-F5344CB8AC3E}">
        <p14:creationId xmlns:p14="http://schemas.microsoft.com/office/powerpoint/2010/main" val="277028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Rectangl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4500"/>
            <a:ext cx="7412037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10"/>
          <p:cNvSpPr>
            <a:spLocks noChangeArrowheads="1"/>
          </p:cNvSpPr>
          <p:nvPr/>
        </p:nvSpPr>
        <p:spPr bwMode="auto">
          <a:xfrm>
            <a:off x="107504" y="1253560"/>
            <a:ext cx="8072437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* N. </a:t>
            </a:r>
            <a:r>
              <a:rPr lang="en-US" altLang="en-US" dirty="0" err="1">
                <a:latin typeface="Book Antiqua" panose="02040602050305030304" pitchFamily="18" charset="0"/>
              </a:rPr>
              <a:t>facialis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n. </a:t>
            </a:r>
            <a:r>
              <a:rPr lang="en-US" altLang="en-US" dirty="0" err="1">
                <a:latin typeface="Book Antiqua" panose="02040602050305030304" pitchFamily="18" charset="0"/>
              </a:rPr>
              <a:t>intermedius</a:t>
            </a:r>
            <a:r>
              <a:rPr lang="en-US" altLang="en-US" dirty="0">
                <a:latin typeface="Book Antiqua" panose="02040602050305030304" pitchFamily="18" charset="0"/>
              </a:rPr>
              <a:t> (</a:t>
            </a:r>
            <a:r>
              <a:rPr lang="sr-Cyrl-CS" altLang="en-US" dirty="0">
                <a:latin typeface="Book Antiqua" panose="02040602050305030304" pitchFamily="18" charset="0"/>
              </a:rPr>
              <a:t>који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је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споља</a:t>
            </a:r>
            <a:r>
              <a:rPr lang="en-US" altLang="en-US" dirty="0">
                <a:latin typeface="Book Antiqua" panose="02040602050305030304" pitchFamily="18" charset="0"/>
              </a:rPr>
              <a:t>)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- </a:t>
            </a:r>
            <a:r>
              <a:rPr lang="sr-Cyrl-CS" altLang="en-US" dirty="0">
                <a:latin typeface="Book Antiqua" panose="02040602050305030304" pitchFamily="18" charset="0"/>
              </a:rPr>
              <a:t>излазе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из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мозга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кроз</a:t>
            </a:r>
            <a:r>
              <a:rPr lang="en-US" altLang="en-US" dirty="0">
                <a:latin typeface="Book Antiqua" panose="02040602050305030304" pitchFamily="18" charset="0"/>
              </a:rPr>
              <a:t> fossa </a:t>
            </a:r>
            <a:r>
              <a:rPr lang="en-US" altLang="en-US" dirty="0" err="1">
                <a:latin typeface="Book Antiqua" panose="02040602050305030304" pitchFamily="18" charset="0"/>
              </a:rPr>
              <a:t>postpontina</a:t>
            </a:r>
            <a:r>
              <a:rPr lang="en-US" altLang="en-US" dirty="0">
                <a:latin typeface="Book Antiqua" panose="02040602050305030304" pitchFamily="18" charset="0"/>
              </a:rPr>
              <a:t>;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- </a:t>
            </a:r>
            <a:r>
              <a:rPr lang="sr-Cyrl-CS" altLang="en-US" dirty="0">
                <a:latin typeface="Book Antiqua" panose="02040602050305030304" pitchFamily="18" charset="0"/>
              </a:rPr>
              <a:t>заједно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са</a:t>
            </a:r>
            <a:r>
              <a:rPr lang="en-US" altLang="en-US" dirty="0">
                <a:latin typeface="Book Antiqua" panose="02040602050305030304" pitchFamily="18" charset="0"/>
              </a:rPr>
              <a:t> VIII </a:t>
            </a:r>
            <a:r>
              <a:rPr lang="sr-Cyrl-CS" altLang="en-US" dirty="0">
                <a:latin typeface="Book Antiqua" panose="02040602050305030304" pitchFamily="18" charset="0"/>
              </a:rPr>
              <a:t>кран</a:t>
            </a:r>
            <a:r>
              <a:rPr lang="en-US" altLang="en-US" dirty="0">
                <a:latin typeface="Book Antiqua" panose="02040602050305030304" pitchFamily="18" charset="0"/>
              </a:rPr>
              <a:t>. </a:t>
            </a:r>
            <a:r>
              <a:rPr lang="sr-Cyrl-CS" altLang="en-US" dirty="0">
                <a:latin typeface="Book Antiqua" panose="02040602050305030304" pitchFamily="18" charset="0"/>
              </a:rPr>
              <a:t>нервом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пролазе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</a:t>
            </a:r>
            <a:r>
              <a:rPr lang="sr-Cyrl-CS" altLang="en-US" dirty="0">
                <a:latin typeface="Book Antiqua" panose="02040602050305030304" pitchFamily="18" charset="0"/>
              </a:rPr>
              <a:t>кроз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porus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acusticus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internus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улазе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meatus </a:t>
            </a:r>
            <a:r>
              <a:rPr lang="en-US" altLang="en-US" dirty="0" err="1">
                <a:latin typeface="Book Antiqua" panose="02040602050305030304" pitchFamily="18" charset="0"/>
              </a:rPr>
              <a:t>acusticus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internus</a:t>
            </a:r>
            <a:r>
              <a:rPr lang="en-US" altLang="en-US" dirty="0">
                <a:latin typeface="Book Antiqua" panose="02040602050305030304" pitchFamily="18" charset="0"/>
              </a:rPr>
              <a:t>; 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- n. </a:t>
            </a:r>
            <a:r>
              <a:rPr lang="en-US" altLang="en-US" dirty="0" err="1">
                <a:latin typeface="Book Antiqua" panose="02040602050305030304" pitchFamily="18" charset="0"/>
              </a:rPr>
              <a:t>facialis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 smtClean="0">
                <a:latin typeface="Book Antiqua" panose="02040602050305030304" pitchFamily="18" charset="0"/>
              </a:rPr>
              <a:t>n</a:t>
            </a:r>
            <a:r>
              <a:rPr lang="en-US" altLang="en-US" dirty="0" smtClean="0">
                <a:latin typeface="Book Antiqua" panose="02040602050305030304" pitchFamily="18" charset="0"/>
              </a:rPr>
              <a:t>. </a:t>
            </a:r>
            <a:r>
              <a:rPr lang="en-US" altLang="en-US" dirty="0" err="1">
                <a:latin typeface="Book Antiqua" panose="02040602050305030304" pitchFamily="18" charset="0"/>
              </a:rPr>
              <a:t>intermedius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пролазе кроз </a:t>
            </a:r>
            <a:endParaRPr lang="en-GB" altLang="en-US" dirty="0" smtClean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 smtClean="0">
                <a:latin typeface="Book Antiqua" panose="02040602050305030304" pitchFamily="18" charset="0"/>
              </a:rPr>
              <a:t>   fundus meatus </a:t>
            </a:r>
            <a:r>
              <a:rPr lang="en-GB" altLang="en-US" dirty="0" err="1" smtClean="0">
                <a:latin typeface="Book Antiqua" panose="02040602050305030304" pitchFamily="18" charset="0"/>
              </a:rPr>
              <a:t>acustici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en-GB" altLang="en-US" dirty="0" err="1" smtClean="0">
                <a:latin typeface="Book Antiqua" panose="02040602050305030304" pitchFamily="18" charset="0"/>
              </a:rPr>
              <a:t>interni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и </a:t>
            </a:r>
            <a:r>
              <a:rPr lang="sr-Cyrl-CS" altLang="en-US" dirty="0" smtClean="0">
                <a:latin typeface="Book Antiqua" panose="02040602050305030304" pitchFamily="18" charset="0"/>
              </a:rPr>
              <a:t>улазе</a:t>
            </a:r>
            <a:r>
              <a:rPr lang="en-US" altLang="en-US" dirty="0" smtClean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/>
            </a:r>
            <a:br>
              <a:rPr lang="sr-Cyrl-RS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    </a:t>
            </a:r>
            <a:r>
              <a:rPr lang="en-US" altLang="en-US" dirty="0" err="1" smtClean="0">
                <a:latin typeface="Book Antiqua" panose="02040602050305030304" pitchFamily="18" charset="0"/>
              </a:rPr>
              <a:t>canalis</a:t>
            </a:r>
            <a:r>
              <a:rPr lang="sr-Cyrl-RS" altLang="en-US" dirty="0" smtClean="0">
                <a:latin typeface="Book Antiqua" panose="02040602050305030304" pitchFamily="18" charset="0"/>
              </a:rPr>
              <a:t> </a:t>
            </a:r>
            <a:r>
              <a:rPr lang="en-US" altLang="en-US" dirty="0" err="1" smtClean="0">
                <a:latin typeface="Book Antiqua" panose="02040602050305030304" pitchFamily="18" charset="0"/>
              </a:rPr>
              <a:t>facialis</a:t>
            </a:r>
            <a:r>
              <a:rPr lang="sr-Cyrl-RS" altLang="en-US" dirty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који пролази кроз део </a:t>
            </a:r>
            <a:br>
              <a:rPr lang="sr-Cyrl-RS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    пирамиде где је смештено унутрашње ухо.</a:t>
            </a:r>
            <a:br>
              <a:rPr lang="sr-Cyrl-RS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    Канал је усмерен према напред и упоље </a:t>
            </a:r>
            <a:r>
              <a:rPr lang="en-GB" altLang="en-US" dirty="0" smtClean="0">
                <a:latin typeface="Book Antiqua" panose="02040602050305030304" pitchFamily="18" charset="0"/>
              </a:rPr>
              <a:t/>
            </a:r>
            <a:br>
              <a:rPr lang="en-GB" altLang="en-US" dirty="0" smtClean="0">
                <a:latin typeface="Book Antiqua" panose="02040602050305030304" pitchFamily="18" charset="0"/>
              </a:rPr>
            </a:br>
            <a:r>
              <a:rPr lang="en-GB" altLang="en-US" dirty="0" smtClean="0">
                <a:latin typeface="Book Antiqua" panose="02040602050305030304" pitchFamily="18" charset="0"/>
              </a:rPr>
              <a:t>    </a:t>
            </a:r>
            <a:r>
              <a:rPr lang="sr-Cyrl-RS" altLang="en-US" dirty="0" smtClean="0">
                <a:latin typeface="Book Antiqua" panose="02040602050305030304" pitchFamily="18" charset="0"/>
              </a:rPr>
              <a:t>и стиже до места где се спајају предњи део </a:t>
            </a:r>
            <a:r>
              <a:rPr lang="en-GB" altLang="en-US" dirty="0" smtClean="0">
                <a:latin typeface="Book Antiqua" panose="02040602050305030304" pitchFamily="18" charset="0"/>
              </a:rPr>
              <a:t/>
            </a:r>
            <a:br>
              <a:rPr lang="en-GB" altLang="en-US" dirty="0" smtClean="0">
                <a:latin typeface="Book Antiqua" panose="02040602050305030304" pitchFamily="18" charset="0"/>
              </a:rPr>
            </a:br>
            <a:r>
              <a:rPr lang="en-GB" altLang="en-US" dirty="0" smtClean="0">
                <a:latin typeface="Book Antiqua" panose="02040602050305030304" pitchFamily="18" charset="0"/>
              </a:rPr>
              <a:t>    </a:t>
            </a:r>
            <a:r>
              <a:rPr lang="sr-Cyrl-RS" altLang="en-US" dirty="0" smtClean="0">
                <a:latin typeface="Book Antiqua" panose="02040602050305030304" pitchFamily="18" charset="0"/>
              </a:rPr>
              <a:t>пирамиде и зид који раздваја унутрашње </a:t>
            </a:r>
            <a:r>
              <a:rPr lang="en-GB" altLang="en-US" dirty="0" smtClean="0">
                <a:latin typeface="Book Antiqua" panose="02040602050305030304" pitchFamily="18" charset="0"/>
              </a:rPr>
              <a:t/>
            </a:r>
            <a:br>
              <a:rPr lang="en-GB" altLang="en-US" dirty="0" smtClean="0">
                <a:latin typeface="Book Antiqua" panose="02040602050305030304" pitchFamily="18" charset="0"/>
              </a:rPr>
            </a:br>
            <a:r>
              <a:rPr lang="en-GB" altLang="en-US" dirty="0" smtClean="0">
                <a:latin typeface="Book Antiqua" panose="02040602050305030304" pitchFamily="18" charset="0"/>
              </a:rPr>
              <a:t>    </a:t>
            </a:r>
            <a:r>
              <a:rPr lang="sr-Cyrl-RS" altLang="en-US" dirty="0" smtClean="0">
                <a:latin typeface="Book Antiqua" panose="02040602050305030304" pitchFamily="18" charset="0"/>
              </a:rPr>
              <a:t>ухо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од бубне дупље,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који је означен као </a:t>
            </a:r>
            <a:r>
              <a:rPr lang="en-GB" altLang="en-US" dirty="0">
                <a:latin typeface="Book Antiqua" panose="02040602050305030304" pitchFamily="18" charset="0"/>
              </a:rPr>
              <a:t/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 smtClean="0">
                <a:latin typeface="Book Antiqua" panose="02040602050305030304" pitchFamily="18" charset="0"/>
              </a:rPr>
              <a:t>    </a:t>
            </a:r>
            <a:r>
              <a:rPr lang="sr-Cyrl-RS" altLang="en-US" dirty="0" smtClean="0">
                <a:latin typeface="Book Antiqua" panose="02040602050305030304" pitchFamily="18" charset="0"/>
              </a:rPr>
              <a:t>унутрашњи зид бубне дупље </a:t>
            </a:r>
            <a:br>
              <a:rPr lang="sr-Cyrl-RS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   (</a:t>
            </a:r>
            <a:r>
              <a:rPr lang="en-GB" altLang="en-US" dirty="0" err="1" smtClean="0">
                <a:latin typeface="Book Antiqua" panose="02040602050305030304" pitchFamily="18" charset="0"/>
              </a:rPr>
              <a:t>paries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en-GB" altLang="en-US" dirty="0" err="1" smtClean="0">
                <a:latin typeface="Book Antiqua" panose="02040602050305030304" pitchFamily="18" charset="0"/>
              </a:rPr>
              <a:t>labyrin</a:t>
            </a:r>
            <a:r>
              <a:rPr lang="en-GB" altLang="en-US" dirty="0" err="1">
                <a:latin typeface="Book Antiqua" panose="02040602050305030304" pitchFamily="18" charset="0"/>
              </a:rPr>
              <a:t>t</a:t>
            </a:r>
            <a:r>
              <a:rPr lang="en-GB" altLang="en-US" dirty="0" err="1" smtClean="0">
                <a:latin typeface="Book Antiqua" panose="02040602050305030304" pitchFamily="18" charset="0"/>
              </a:rPr>
              <a:t>hicus</a:t>
            </a:r>
            <a:r>
              <a:rPr lang="en-GB" altLang="en-US" dirty="0" smtClean="0">
                <a:latin typeface="Book Antiqua" panose="02040602050305030304" pitchFamily="18" charset="0"/>
              </a:rPr>
              <a:t>).</a:t>
            </a:r>
            <a:endParaRPr lang="sr-Cyrl-RS" altLang="en-US" dirty="0" smtClean="0">
              <a:latin typeface="Book Antiqua" panose="02040602050305030304" pitchFamily="18" charset="0"/>
            </a:endParaRPr>
          </a:p>
          <a:p>
            <a:pPr eaLnBrk="1" hangingPunct="1"/>
            <a:r>
              <a:rPr lang="sr-Cyrl-RS" altLang="en-US" dirty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  На том месту канал скреће, према позади,</a:t>
            </a:r>
            <a:r>
              <a:rPr lang="en-GB" altLang="en-US" dirty="0" smtClean="0">
                <a:latin typeface="Book Antiqua" panose="02040602050305030304" pitchFamily="18" charset="0"/>
              </a:rPr>
              <a:t/>
            </a:r>
            <a:br>
              <a:rPr lang="en-GB" altLang="en-US" dirty="0" smtClean="0">
                <a:latin typeface="Book Antiqua" panose="02040602050305030304" pitchFamily="18" charset="0"/>
              </a:rPr>
            </a:br>
            <a:r>
              <a:rPr lang="en-GB" altLang="en-US" dirty="0" smtClean="0">
                <a:latin typeface="Book Antiqua" panose="02040602050305030304" pitchFamily="18" charset="0"/>
              </a:rPr>
              <a:t>  </a:t>
            </a:r>
            <a:r>
              <a:rPr lang="sr-Cyrl-RS" altLang="en-US" dirty="0" smtClean="0">
                <a:latin typeface="Book Antiqua" panose="02040602050305030304" pitchFamily="18" charset="0"/>
              </a:rPr>
              <a:t> односно прави своје прво колено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en-US" altLang="en-US" dirty="0" smtClean="0">
                <a:latin typeface="Book Antiqua" panose="02040602050305030304" pitchFamily="18" charset="0"/>
              </a:rPr>
              <a:t>(</a:t>
            </a:r>
            <a:r>
              <a:rPr lang="en-US" altLang="en-US" dirty="0" err="1">
                <a:latin typeface="Book Antiqua" panose="02040602050305030304" pitchFamily="18" charset="0"/>
              </a:rPr>
              <a:t>geniculum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canalis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facialis</a:t>
            </a:r>
            <a:r>
              <a:rPr lang="en-US" altLang="en-US" dirty="0">
                <a:latin typeface="Book Antiqua" panose="02040602050305030304" pitchFamily="18" charset="0"/>
              </a:rPr>
              <a:t>), </a:t>
            </a:r>
            <a:r>
              <a:rPr lang="sr-Cyrl-CS" altLang="en-US" dirty="0">
                <a:latin typeface="Book Antiqua" panose="02040602050305030304" pitchFamily="18" charset="0"/>
              </a:rPr>
              <a:t>где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се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</a:t>
            </a:r>
            <a:r>
              <a:rPr lang="sr-Cyrl-RS" altLang="en-US" dirty="0" smtClean="0">
                <a:latin typeface="Book Antiqua" panose="02040602050305030304" pitchFamily="18" charset="0"/>
              </a:rPr>
              <a:t>  </a:t>
            </a:r>
            <a:r>
              <a:rPr lang="sr-Cyrl-CS" altLang="en-US" dirty="0" smtClean="0">
                <a:latin typeface="Book Antiqua" panose="02040602050305030304" pitchFamily="18" charset="0"/>
              </a:rPr>
              <a:t>налази</a:t>
            </a:r>
            <a:r>
              <a:rPr lang="en-US" altLang="en-US" dirty="0" smtClean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сензитивни</a:t>
            </a:r>
            <a:r>
              <a:rPr lang="en-US" altLang="en-US" dirty="0">
                <a:latin typeface="Book Antiqua" panose="02040602050305030304" pitchFamily="18" charset="0"/>
              </a:rPr>
              <a:t> ganglion </a:t>
            </a:r>
            <a:r>
              <a:rPr lang="en-US" altLang="en-US" dirty="0" err="1">
                <a:latin typeface="Book Antiqua" panose="02040602050305030304" pitchFamily="18" charset="0"/>
              </a:rPr>
              <a:t>geniculi</a:t>
            </a:r>
            <a:r>
              <a:rPr lang="en-US" altLang="en-US" dirty="0" smtClean="0">
                <a:latin typeface="Book Antiqua" panose="02040602050305030304" pitchFamily="18" charset="0"/>
              </a:rPr>
              <a:t>;</a:t>
            </a:r>
            <a:endParaRPr lang="en-US" altLang="en-US" dirty="0">
              <a:latin typeface="Book Antiqua" panose="0204060205030503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220072" y="3276806"/>
            <a:ext cx="3707904" cy="27257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439" y="949590"/>
            <a:ext cx="3240598" cy="23513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10868" y="3621346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fundus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3592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Rectangl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4500"/>
            <a:ext cx="7412037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10"/>
          <p:cNvSpPr>
            <a:spLocks noChangeArrowheads="1"/>
          </p:cNvSpPr>
          <p:nvPr/>
        </p:nvSpPr>
        <p:spPr bwMode="auto">
          <a:xfrm>
            <a:off x="214313" y="1225550"/>
            <a:ext cx="807243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- </a:t>
            </a:r>
            <a:r>
              <a:rPr lang="sr-Cyrl-CS" altLang="en-US" dirty="0">
                <a:latin typeface="Book Antiqua" panose="02040602050305030304" pitchFamily="18" charset="0"/>
              </a:rPr>
              <a:t>од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овог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гангл</a:t>
            </a:r>
            <a:r>
              <a:rPr lang="en-US" altLang="en-US" dirty="0">
                <a:latin typeface="Book Antiqua" panose="02040602050305030304" pitchFamily="18" charset="0"/>
              </a:rPr>
              <a:t>., n. </a:t>
            </a:r>
            <a:r>
              <a:rPr lang="en-US" altLang="en-US" dirty="0" err="1">
                <a:latin typeface="Book Antiqua" panose="02040602050305030304" pitchFamily="18" charset="0"/>
              </a:rPr>
              <a:t>facialis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n. </a:t>
            </a:r>
            <a:r>
              <a:rPr lang="en-US" altLang="en-US" dirty="0" err="1">
                <a:latin typeface="Book Antiqua" panose="02040602050305030304" pitchFamily="18" charset="0"/>
              </a:rPr>
              <a:t>intermedius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</a:t>
            </a:r>
            <a:r>
              <a:rPr lang="sr-Cyrl-CS" altLang="en-US" dirty="0">
                <a:latin typeface="Book Antiqua" panose="02040602050305030304" pitchFamily="18" charset="0"/>
              </a:rPr>
              <a:t>се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пружају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као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једно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стабло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које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иде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упоље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уназад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кроз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canalis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facialis</a:t>
            </a:r>
            <a:r>
              <a:rPr lang="en-US" altLang="en-US" dirty="0">
                <a:latin typeface="Book Antiqua" panose="02040602050305030304" pitchFamily="18" charset="0"/>
              </a:rPr>
              <a:t>, </a:t>
            </a:r>
            <a:r>
              <a:rPr lang="sr-Cyrl-CS" altLang="en-US" dirty="0">
                <a:latin typeface="Book Antiqua" panose="02040602050305030304" pitchFamily="18" charset="0"/>
              </a:rPr>
              <a:t>прелазећи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</a:t>
            </a:r>
            <a:r>
              <a:rPr lang="sr-Cyrl-CS" altLang="en-US" dirty="0">
                <a:latin typeface="Book Antiqua" panose="02040602050305030304" pitchFamily="18" charset="0"/>
              </a:rPr>
              <a:t>преко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унутрашњег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зида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бубне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дупље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где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</a:t>
            </a:r>
            <a:r>
              <a:rPr lang="sr-Cyrl-CS" altLang="en-US" dirty="0">
                <a:latin typeface="Book Antiqua" panose="02040602050305030304" pitchFamily="18" charset="0"/>
              </a:rPr>
              <a:t>канал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проузрокује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испупчење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b="1" dirty="0" err="1" smtClean="0">
                <a:latin typeface="Book Antiqua" panose="02040602050305030304" pitchFamily="18" charset="0"/>
              </a:rPr>
              <a:t>prominentia</a:t>
            </a:r>
            <a:r>
              <a:rPr lang="en-US" altLang="en-US" b="1" dirty="0" smtClean="0">
                <a:latin typeface="Book Antiqua" panose="02040602050305030304" pitchFamily="18" charset="0"/>
              </a:rPr>
              <a:t/>
            </a:r>
            <a:br>
              <a:rPr lang="en-US" altLang="en-US" b="1" dirty="0" smtClean="0">
                <a:latin typeface="Book Antiqua" panose="02040602050305030304" pitchFamily="18" charset="0"/>
              </a:rPr>
            </a:br>
            <a:r>
              <a:rPr lang="en-US" altLang="en-US" b="1" dirty="0" smtClean="0">
                <a:latin typeface="Book Antiqua" panose="02040602050305030304" pitchFamily="18" charset="0"/>
              </a:rPr>
              <a:t>  </a:t>
            </a:r>
            <a:r>
              <a:rPr lang="en-US" altLang="en-US" b="1" dirty="0" err="1">
                <a:latin typeface="Book Antiqua" panose="02040602050305030304" pitchFamily="18" charset="0"/>
              </a:rPr>
              <a:t>canalis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en-US" altLang="en-US" b="1" dirty="0" err="1">
                <a:latin typeface="Book Antiqua" panose="02040602050305030304" pitchFamily="18" charset="0"/>
              </a:rPr>
              <a:t>facialis</a:t>
            </a:r>
            <a:r>
              <a:rPr lang="en-US" altLang="en-US" dirty="0">
                <a:latin typeface="Book Antiqua" panose="02040602050305030304" pitchFamily="18" charset="0"/>
              </a:rPr>
              <a:t>;</a:t>
            </a:r>
            <a:br>
              <a:rPr lang="en-US" altLang="en-US" dirty="0">
                <a:latin typeface="Book Antiqua" panose="02040602050305030304" pitchFamily="18" charset="0"/>
              </a:rPr>
            </a:br>
            <a:endParaRPr lang="en-US" altLang="en-US" dirty="0">
              <a:latin typeface="Book Antiqua" panose="02040602050305030304" pitchFamily="18" charset="0"/>
            </a:endParaRPr>
          </a:p>
        </p:txBody>
      </p:sp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3" t="14999" r="29688" b="13750"/>
          <a:stretch>
            <a:fillRect/>
          </a:stretch>
        </p:blipFill>
        <p:spPr bwMode="auto">
          <a:xfrm>
            <a:off x="5073650" y="1143000"/>
            <a:ext cx="4070350" cy="41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15616" y="3429000"/>
            <a:ext cx="3707904" cy="27257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Rectangl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444500"/>
            <a:ext cx="733425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Rectangle 10"/>
          <p:cNvSpPr>
            <a:spLocks noChangeArrowheads="1"/>
          </p:cNvSpPr>
          <p:nvPr/>
        </p:nvSpPr>
        <p:spPr bwMode="auto">
          <a:xfrm>
            <a:off x="285750" y="1143000"/>
            <a:ext cx="807243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- </a:t>
            </a:r>
            <a:r>
              <a:rPr lang="sr-Cyrl-CS" altLang="en-US">
                <a:latin typeface="Book Antiqua" panose="02040602050305030304" pitchFamily="18" charset="0"/>
              </a:rPr>
              <a:t>испод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улаза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мастоидну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пећину</a:t>
            </a:r>
            <a:r>
              <a:rPr lang="en-US" altLang="en-US">
                <a:latin typeface="Book Antiqua" panose="0204060205030503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</a:rPr>
              <a:t>фацијални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канал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гради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друго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колено</a:t>
            </a:r>
            <a:r>
              <a:rPr lang="en-US" altLang="en-US">
                <a:latin typeface="Book Antiqua" panose="0204060205030503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</a:rPr>
              <a:t>савија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наниже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све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до</a:t>
            </a:r>
            <a:r>
              <a:rPr lang="en-US" altLang="en-US" b="1">
                <a:latin typeface="Book Antiqua" panose="02040602050305030304" pitchFamily="18" charset="0"/>
              </a:rPr>
              <a:t> foramen stylomastoideum</a:t>
            </a:r>
            <a:r>
              <a:rPr lang="en-US" altLang="en-US">
                <a:latin typeface="Book Antiqua" panose="02040602050305030304" pitchFamily="18" charset="0"/>
              </a:rPr>
              <a:t>,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кроз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који</a:t>
            </a:r>
            <a:r>
              <a:rPr lang="en-US" altLang="en-US">
                <a:latin typeface="Book Antiqua" panose="02040602050305030304" pitchFamily="18" charset="0"/>
              </a:rPr>
              <a:t> n. facialis </a:t>
            </a:r>
            <a:r>
              <a:rPr lang="sr-Cyrl-CS" altLang="en-US">
                <a:latin typeface="Book Antiqua" panose="02040602050305030304" pitchFamily="18" charset="0"/>
              </a:rPr>
              <a:t>излази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из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лобање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улази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 b="1">
                <a:latin typeface="Book Antiqua" panose="02040602050305030304" pitchFamily="18" charset="0"/>
              </a:rPr>
              <a:t>паротидну</a:t>
            </a:r>
            <a:r>
              <a:rPr lang="en-US" altLang="en-US" b="1">
                <a:latin typeface="Book Antiqua" panose="02040602050305030304" pitchFamily="18" charset="0"/>
              </a:rPr>
              <a:t> </a:t>
            </a:r>
            <a:r>
              <a:rPr lang="sr-Cyrl-CS" altLang="en-US" b="1">
                <a:latin typeface="Book Antiqua" panose="02040602050305030304" pitchFamily="18" charset="0"/>
              </a:rPr>
              <a:t>ложу</a:t>
            </a:r>
            <a:r>
              <a:rPr lang="en-US" altLang="en-US" b="1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где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се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дели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на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завршне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гране</a:t>
            </a:r>
            <a:endParaRPr lang="en-US" altLang="en-US">
              <a:latin typeface="Book Antiqua" panose="02040602050305030304" pitchFamily="18" charset="0"/>
            </a:endParaRPr>
          </a:p>
        </p:txBody>
      </p:sp>
      <p:pic>
        <p:nvPicPr>
          <p:cNvPr id="4813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3" t="14999" r="29688" b="13750"/>
          <a:stretch>
            <a:fillRect/>
          </a:stretch>
        </p:blipFill>
        <p:spPr bwMode="auto">
          <a:xfrm>
            <a:off x="4643438" y="2143125"/>
            <a:ext cx="42291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15616" y="3429000"/>
            <a:ext cx="3707904" cy="27257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>
            <a:spLocks noChangeArrowheads="1"/>
          </p:cNvSpPr>
          <p:nvPr/>
        </p:nvSpPr>
        <p:spPr bwMode="auto">
          <a:xfrm>
            <a:off x="500063" y="1357313"/>
            <a:ext cx="4572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* </a:t>
            </a:r>
            <a:r>
              <a:rPr lang="sr-Cyrl-CS" altLang="en-US" dirty="0">
                <a:latin typeface="Book Antiqua" panose="02040602050305030304" pitchFamily="18" charset="0"/>
              </a:rPr>
              <a:t>Бочне гране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a) </a:t>
            </a:r>
            <a:r>
              <a:rPr lang="sr-Cyrl-CS" altLang="en-US" dirty="0">
                <a:latin typeface="Book Antiqua" panose="02040602050305030304" pitchFamily="18" charset="0"/>
              </a:rPr>
              <a:t>Интрапетрозне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b="1" dirty="0">
                <a:latin typeface="Book Antiqua" panose="02040602050305030304" pitchFamily="18" charset="0"/>
              </a:rPr>
              <a:t>- n. </a:t>
            </a:r>
            <a:r>
              <a:rPr lang="en-US" altLang="en-US" b="1" dirty="0" err="1">
                <a:latin typeface="Book Antiqua" panose="02040602050305030304" pitchFamily="18" charset="0"/>
              </a:rPr>
              <a:t>petrosus</a:t>
            </a:r>
            <a:r>
              <a:rPr lang="en-US" altLang="en-US" b="1" dirty="0">
                <a:latin typeface="Book Antiqua" panose="02040602050305030304" pitchFamily="18" charset="0"/>
              </a:rPr>
              <a:t> major 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• </a:t>
            </a:r>
            <a:r>
              <a:rPr lang="sr-Cyrl-CS" altLang="en-US" dirty="0">
                <a:latin typeface="Book Antiqua" panose="02040602050305030304" pitchFamily="18" charset="0"/>
              </a:rPr>
              <a:t>парасимпатичка влакна за </a:t>
            </a:r>
            <a:r>
              <a:rPr lang="en-US" altLang="en-US" dirty="0">
                <a:latin typeface="Book Antiqua" panose="02040602050305030304" pitchFamily="18" charset="0"/>
              </a:rPr>
              <a:t>ganglion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</a:t>
            </a:r>
            <a:r>
              <a:rPr lang="en-US" altLang="en-US" dirty="0" err="1">
                <a:latin typeface="Book Antiqua" panose="02040602050305030304" pitchFamily="18" charset="0"/>
              </a:rPr>
              <a:t>pterygopalatinum</a:t>
            </a:r>
            <a:r>
              <a:rPr lang="en-US" altLang="en-US" b="1" dirty="0">
                <a:latin typeface="Book Antiqua" panose="02040602050305030304" pitchFamily="18" charset="0"/>
              </a:rPr>
              <a:t/>
            </a:r>
            <a:br>
              <a:rPr lang="en-US" altLang="en-US" b="1" dirty="0">
                <a:latin typeface="Book Antiqua" panose="02040602050305030304" pitchFamily="18" charset="0"/>
              </a:rPr>
            </a:br>
            <a:r>
              <a:rPr lang="en-US" altLang="en-US" b="1" dirty="0">
                <a:latin typeface="Book Antiqua" panose="02040602050305030304" pitchFamily="18" charset="0"/>
              </a:rPr>
              <a:t/>
            </a:r>
            <a:br>
              <a:rPr lang="en-US" altLang="en-US" b="1" dirty="0">
                <a:latin typeface="Book Antiqua" panose="02040602050305030304" pitchFamily="18" charset="0"/>
              </a:rPr>
            </a:br>
            <a:r>
              <a:rPr lang="en-US" altLang="en-US" b="1" dirty="0">
                <a:latin typeface="Book Antiqua" panose="02040602050305030304" pitchFamily="18" charset="0"/>
              </a:rPr>
              <a:t>- r.</a:t>
            </a:r>
            <a:r>
              <a:rPr lang="pt-BR" altLang="en-US" b="1" dirty="0">
                <a:latin typeface="Book Antiqua" panose="02040602050305030304" pitchFamily="18" charset="0"/>
              </a:rPr>
              <a:t> communicans cum plex</a:t>
            </a:r>
            <a:r>
              <a:rPr lang="en-US" altLang="en-US" b="1" dirty="0">
                <a:latin typeface="Book Antiqua" panose="02040602050305030304" pitchFamily="18" charset="0"/>
              </a:rPr>
              <a:t>us</a:t>
            </a:r>
            <a:r>
              <a:rPr lang="pt-BR" altLang="en-US" b="1" dirty="0">
                <a:latin typeface="Book Antiqua" panose="02040602050305030304" pitchFamily="18" charset="0"/>
              </a:rPr>
              <a:t> ty</a:t>
            </a:r>
            <a:r>
              <a:rPr lang="pt-BR" altLang="en-US" dirty="0">
                <a:latin typeface="Book Antiqua" panose="02040602050305030304" pitchFamily="18" charset="0"/>
              </a:rPr>
              <a:t>mpanico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b="1" dirty="0">
                <a:latin typeface="Book Antiqua" panose="02040602050305030304" pitchFamily="18" charset="0"/>
              </a:rPr>
              <a:t>- chorda tympani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• </a:t>
            </a:r>
            <a:r>
              <a:rPr lang="sr-Cyrl-CS" altLang="en-US" dirty="0">
                <a:latin typeface="Book Antiqua" panose="02040602050305030304" pitchFamily="18" charset="0"/>
              </a:rPr>
              <a:t>парасимпатичка влакна за </a:t>
            </a:r>
            <a:r>
              <a:rPr lang="en-US" altLang="en-US" dirty="0" err="1">
                <a:latin typeface="Book Antiqua" panose="02040602050305030304" pitchFamily="18" charset="0"/>
              </a:rPr>
              <a:t>glandulae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</a:t>
            </a:r>
            <a:r>
              <a:rPr lang="en-US" altLang="en-US" dirty="0" err="1">
                <a:latin typeface="Book Antiqua" panose="02040602050305030304" pitchFamily="18" charset="0"/>
              </a:rPr>
              <a:t>sublingualis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 </a:t>
            </a:r>
            <a:r>
              <a:rPr lang="en-US" altLang="en-US" dirty="0" err="1">
                <a:latin typeface="Book Antiqua" panose="02040602050305030304" pitchFamily="18" charset="0"/>
              </a:rPr>
              <a:t>submandibularis</a:t>
            </a:r>
            <a:r>
              <a:rPr lang="en-US" altLang="en-US" dirty="0">
                <a:latin typeface="Book Antiqua" panose="02040602050305030304" pitchFamily="18" charset="0"/>
              </a:rPr>
              <a:t>, a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• </a:t>
            </a:r>
            <a:r>
              <a:rPr lang="sr-Cyrl-CS" altLang="en-US" dirty="0">
                <a:latin typeface="Book Antiqua" panose="02040602050305030304" pitchFamily="18" charset="0"/>
              </a:rPr>
              <a:t>густорецепторна влкна иду из </a:t>
            </a:r>
            <a:r>
              <a:rPr lang="en-US" altLang="en-US" dirty="0">
                <a:latin typeface="Book Antiqua" panose="02040602050305030304" pitchFamily="18" charset="0"/>
              </a:rPr>
              <a:t> papilla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</a:t>
            </a:r>
            <a:r>
              <a:rPr lang="en-US" altLang="en-US" dirty="0" err="1">
                <a:latin typeface="Book Antiqua" panose="02040602050305030304" pitchFamily="18" charset="0"/>
              </a:rPr>
              <a:t>fungiformes</a:t>
            </a:r>
            <a:r>
              <a:rPr lang="en-US" altLang="en-US" dirty="0">
                <a:latin typeface="Book Antiqua" panose="02040602050305030304" pitchFamily="18" charset="0"/>
              </a:rPr>
              <a:t> (</a:t>
            </a:r>
            <a:r>
              <a:rPr lang="sr-Cyrl-CS" altLang="en-US" dirty="0">
                <a:latin typeface="Book Antiqua" panose="02040602050305030304" pitchFamily="18" charset="0"/>
              </a:rPr>
              <a:t>са језика</a:t>
            </a:r>
            <a:r>
              <a:rPr lang="en-US" altLang="en-US" dirty="0">
                <a:latin typeface="Book Antiqua" panose="02040602050305030304" pitchFamily="18" charset="0"/>
              </a:rPr>
              <a:t>).</a:t>
            </a:r>
          </a:p>
          <a:p>
            <a:pPr eaLnBrk="1" hangingPunct="1"/>
            <a:endParaRPr lang="en-US" altLang="en-US" b="1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b="1" dirty="0">
                <a:latin typeface="Book Antiqua" panose="02040602050305030304" pitchFamily="18" charset="0"/>
              </a:rPr>
              <a:t>-</a:t>
            </a:r>
            <a:r>
              <a:rPr lang="pl-PL" altLang="en-US" b="1" dirty="0">
                <a:latin typeface="Book Antiqua" panose="02040602050305030304" pitchFamily="18" charset="0"/>
              </a:rPr>
              <a:t> n. stapedius </a:t>
            </a:r>
            <a:br>
              <a:rPr lang="pl-PL" altLang="en-US" b="1" dirty="0">
                <a:latin typeface="Book Antiqua" panose="02040602050305030304" pitchFamily="18" charset="0"/>
              </a:rPr>
            </a:br>
            <a:r>
              <a:rPr lang="pl-PL" altLang="en-US" b="1" dirty="0">
                <a:latin typeface="Book Antiqua" panose="02040602050305030304" pitchFamily="18" charset="0"/>
              </a:rPr>
              <a:t>   </a:t>
            </a:r>
            <a:r>
              <a:rPr lang="pl-PL" altLang="en-US" dirty="0">
                <a:latin typeface="Book Antiqua" panose="02040602050305030304" pitchFamily="18" charset="0"/>
              </a:rPr>
              <a:t>-</a:t>
            </a:r>
            <a:r>
              <a:rPr lang="pl-PL" altLang="en-US" b="1" dirty="0">
                <a:latin typeface="Book Antiqua" panose="02040602050305030304" pitchFamily="18" charset="0"/>
              </a:rPr>
              <a:t> </a:t>
            </a:r>
            <a:r>
              <a:rPr lang="pl-PL" altLang="en-US" dirty="0">
                <a:latin typeface="Book Antiqua" panose="02040602050305030304" pitchFamily="18" charset="0"/>
              </a:rPr>
              <a:t>m. stapedius</a:t>
            </a:r>
          </a:p>
        </p:txBody>
      </p:sp>
      <p:pic>
        <p:nvPicPr>
          <p:cNvPr id="50179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444500"/>
            <a:ext cx="741362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3" t="14999" r="29688" b="13750"/>
          <a:stretch>
            <a:fillRect/>
          </a:stretch>
        </p:blipFill>
        <p:spPr bwMode="auto">
          <a:xfrm>
            <a:off x="4914900" y="1428750"/>
            <a:ext cx="42291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735539" y="962929"/>
            <a:ext cx="2336524" cy="17175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/>
          <p:cNvSpPr>
            <a:spLocks noChangeArrowheads="1"/>
          </p:cNvSpPr>
          <p:nvPr/>
        </p:nvSpPr>
        <p:spPr bwMode="auto">
          <a:xfrm>
            <a:off x="500063" y="1357313"/>
            <a:ext cx="457200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</a:rPr>
              <a:t>Бочне гране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б</a:t>
            </a:r>
            <a:r>
              <a:rPr lang="en-US" altLang="en-US">
                <a:latin typeface="Book Antiqua" panose="02040602050305030304" pitchFamily="18" charset="0"/>
              </a:rPr>
              <a:t>) </a:t>
            </a:r>
            <a:r>
              <a:rPr lang="sr-Cyrl-CS" altLang="en-US">
                <a:latin typeface="Book Antiqua" panose="02040602050305030304" pitchFamily="18" charset="0"/>
              </a:rPr>
              <a:t>Ванлобањск</a:t>
            </a:r>
            <a:r>
              <a:rPr lang="en-US" altLang="en-US">
                <a:latin typeface="Book Antiqua" panose="02040602050305030304" pitchFamily="18" charset="0"/>
              </a:rPr>
              <a:t>e: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- n. auricularis posterior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- </a:t>
            </a:r>
            <a:r>
              <a:rPr lang="sr-Cyrl-CS" altLang="en-US">
                <a:latin typeface="Book Antiqua" panose="02040602050305030304" pitchFamily="18" charset="0"/>
              </a:rPr>
              <a:t>поткожни мишићи спољашњег уха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- m. occipitofronatlis (venter occipitalis)</a:t>
            </a:r>
            <a:r>
              <a:rPr lang="en-US" altLang="en-US" b="1">
                <a:latin typeface="Book Antiqua" panose="02040602050305030304" pitchFamily="18" charset="0"/>
              </a:rPr>
              <a:t/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/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- r.</a:t>
            </a:r>
            <a:r>
              <a:rPr lang="pt-BR" altLang="en-US" b="1">
                <a:latin typeface="Book Antiqua" panose="02040602050305030304" pitchFamily="18" charset="0"/>
              </a:rPr>
              <a:t> </a:t>
            </a:r>
            <a:r>
              <a:rPr lang="en-US" altLang="en-US" b="1">
                <a:latin typeface="Book Antiqua" panose="02040602050305030304" pitchFamily="18" charset="0"/>
              </a:rPr>
              <a:t>digastricus</a:t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   </a:t>
            </a:r>
            <a:r>
              <a:rPr lang="en-US" altLang="en-US">
                <a:latin typeface="Book Antiqua" panose="02040602050305030304" pitchFamily="18" charset="0"/>
              </a:rPr>
              <a:t>- m. digastricus (venter posterior)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</a:t>
            </a:r>
            <a:r>
              <a:rPr lang="en-US" altLang="en-US" u="sng">
                <a:latin typeface="Book Antiqua" panose="02040602050305030304" pitchFamily="18" charset="0"/>
              </a:rPr>
              <a:t>- r. stylohyoideus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за</a:t>
            </a:r>
            <a:r>
              <a:rPr lang="en-US" altLang="en-US">
                <a:latin typeface="Book Antiqua" panose="02040602050305030304" pitchFamily="18" charset="0"/>
              </a:rPr>
              <a:t> m. stylohyoideus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endParaRPr lang="pl-PL" altLang="en-US">
              <a:latin typeface="Book Antiqua" panose="02040602050305030304" pitchFamily="18" charset="0"/>
            </a:endParaRPr>
          </a:p>
        </p:txBody>
      </p:sp>
      <p:pic>
        <p:nvPicPr>
          <p:cNvPr id="51203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4500"/>
            <a:ext cx="7412037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3" t="14999" r="29688" b="13750"/>
          <a:stretch>
            <a:fillRect/>
          </a:stretch>
        </p:blipFill>
        <p:spPr bwMode="auto">
          <a:xfrm>
            <a:off x="4914900" y="1428750"/>
            <a:ext cx="42291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2" t="16113" r="30273" b="7388"/>
          <a:stretch>
            <a:fillRect/>
          </a:stretch>
        </p:blipFill>
        <p:spPr bwMode="auto">
          <a:xfrm>
            <a:off x="2000250" y="428625"/>
            <a:ext cx="4857750" cy="596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6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3" t="9375" r="26758" b="15625"/>
          <a:stretch>
            <a:fillRect/>
          </a:stretch>
        </p:blipFill>
        <p:spPr bwMode="auto">
          <a:xfrm>
            <a:off x="3143250" y="785813"/>
            <a:ext cx="564356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1"/>
          <p:cNvSpPr>
            <a:spLocks noChangeArrowheads="1"/>
          </p:cNvSpPr>
          <p:nvPr/>
        </p:nvSpPr>
        <p:spPr bwMode="auto">
          <a:xfrm>
            <a:off x="357188" y="1357313"/>
            <a:ext cx="4572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sr-Cyrl-CS" altLang="en-US">
                <a:latin typeface="Book Antiqua" panose="02040602050305030304" pitchFamily="18" charset="0"/>
              </a:rPr>
              <a:t>Завршне гране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-  rr. temporales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/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-  rr.</a:t>
            </a:r>
            <a:r>
              <a:rPr lang="pt-BR" altLang="en-US" b="1">
                <a:latin typeface="Book Antiqua" panose="02040602050305030304" pitchFamily="18" charset="0"/>
              </a:rPr>
              <a:t> </a:t>
            </a:r>
            <a:r>
              <a:rPr lang="en-US" altLang="en-US" b="1">
                <a:latin typeface="Book Antiqua" panose="02040602050305030304" pitchFamily="18" charset="0"/>
              </a:rPr>
              <a:t>zygomatici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-  rr. buccales</a:t>
            </a:r>
          </a:p>
          <a:p>
            <a:pPr eaLnBrk="1" hangingPunct="1"/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-  r. marginalis mandibulae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-</a:t>
            </a:r>
            <a:r>
              <a:rPr lang="pl-PL" altLang="en-US" b="1">
                <a:latin typeface="Book Antiqua" panose="02040602050305030304" pitchFamily="18" charset="0"/>
              </a:rPr>
              <a:t> r. colli </a:t>
            </a:r>
            <a:br>
              <a:rPr lang="pl-PL" altLang="en-US" b="1">
                <a:latin typeface="Book Antiqua" panose="02040602050305030304" pitchFamily="18" charset="0"/>
              </a:rPr>
            </a:br>
            <a:endParaRPr lang="pl-PL" altLang="en-US">
              <a:latin typeface="Book Antiqua" panose="02040602050305030304" pitchFamily="18" charset="0"/>
            </a:endParaRPr>
          </a:p>
        </p:txBody>
      </p:sp>
      <p:pic>
        <p:nvPicPr>
          <p:cNvPr id="52228" name="Rectangl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71475"/>
            <a:ext cx="7412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7" t="29062" r="27344" b="43750"/>
          <a:stretch>
            <a:fillRect/>
          </a:stretch>
        </p:blipFill>
        <p:spPr bwMode="auto">
          <a:xfrm>
            <a:off x="1187624" y="3645024"/>
            <a:ext cx="6666742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Rectangl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371475"/>
            <a:ext cx="7796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836712"/>
            <a:ext cx="887935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altLang="en-US" dirty="0" smtClean="0">
                <a:latin typeface="Book Antiqua" panose="02040602050305030304" pitchFamily="18" charset="0"/>
              </a:rPr>
              <a:t>* </a:t>
            </a:r>
            <a:r>
              <a:rPr lang="sr-Cyrl-CS" altLang="en-US" dirty="0" smtClean="0">
                <a:latin typeface="Book Antiqua" panose="02040602050305030304" pitchFamily="18" charset="0"/>
              </a:rPr>
              <a:t>Сензоријелни, чулни нерв</a:t>
            </a:r>
            <a:endParaRPr lang="en-GB" altLang="en-US" dirty="0" smtClean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 smtClean="0">
                <a:latin typeface="Book Antiqua" panose="02040602050305030304" pitchFamily="18" charset="0"/>
              </a:rPr>
              <a:t> - </a:t>
            </a:r>
            <a:r>
              <a:rPr lang="sr-Cyrl-RS" altLang="en-US" dirty="0" smtClean="0">
                <a:latin typeface="Book Antiqua" panose="02040602050305030304" pitchFamily="18" charset="0"/>
              </a:rPr>
              <a:t>носи звучне надражаје (</a:t>
            </a:r>
            <a:r>
              <a:rPr lang="en-GB" altLang="en-US" b="1" dirty="0" err="1" smtClean="0">
                <a:latin typeface="Book Antiqua" panose="02040602050305030304" pitchFamily="18" charset="0"/>
              </a:rPr>
              <a:t>n.cochelaris</a:t>
            </a:r>
            <a:r>
              <a:rPr lang="en-GB" altLang="en-US" dirty="0" smtClean="0">
                <a:latin typeface="Book Antiqua" panose="02040602050305030304" pitchFamily="18" charset="0"/>
              </a:rPr>
              <a:t>) </a:t>
            </a:r>
            <a:br>
              <a:rPr lang="en-GB" altLang="en-US" dirty="0" smtClean="0">
                <a:latin typeface="Book Antiqua" panose="02040602050305030304" pitchFamily="18" charset="0"/>
              </a:rPr>
            </a:br>
            <a:r>
              <a:rPr lang="en-GB" altLang="en-US" dirty="0" smtClean="0">
                <a:latin typeface="Book Antiqua" panose="02040602050305030304" pitchFamily="18" charset="0"/>
              </a:rPr>
              <a:t>   </a:t>
            </a:r>
            <a:r>
              <a:rPr lang="sr-Cyrl-RS" altLang="en-US" dirty="0" smtClean="0">
                <a:latin typeface="Book Antiqua" panose="02040602050305030304" pitchFamily="18" charset="0"/>
              </a:rPr>
              <a:t>и утиске равнотеже и оријентације у простору (</a:t>
            </a:r>
            <a:r>
              <a:rPr lang="en-GB" altLang="en-US" b="1" dirty="0" smtClean="0">
                <a:latin typeface="Book Antiqua" panose="02040602050305030304" pitchFamily="18" charset="0"/>
              </a:rPr>
              <a:t>n. </a:t>
            </a:r>
            <a:r>
              <a:rPr lang="en-GB" altLang="en-US" b="1" dirty="0" err="1" smtClean="0">
                <a:latin typeface="Book Antiqua" panose="02040602050305030304" pitchFamily="18" charset="0"/>
              </a:rPr>
              <a:t>vestibularis</a:t>
            </a:r>
            <a:r>
              <a:rPr lang="en-GB" altLang="en-US" dirty="0" smtClean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endParaRPr lang="en-GB" altLang="en-US" dirty="0" smtClean="0">
              <a:latin typeface="Book Antiqua" panose="02040602050305030304" pitchFamily="18" charset="0"/>
            </a:endParaRPr>
          </a:p>
          <a:p>
            <a:pPr marL="285750" indent="-285750" eaLnBrk="1" hangingPunct="1">
              <a:buFontTx/>
              <a:buChar char="-"/>
            </a:pPr>
            <a:r>
              <a:rPr lang="sr-Cyrl-RS" altLang="en-US" dirty="0" smtClean="0">
                <a:latin typeface="Book Antiqua" panose="02040602050305030304" pitchFamily="18" charset="0"/>
              </a:rPr>
              <a:t>Звучни надражаји полазе од рецептора смештених у опнастом пужу и долазе</a:t>
            </a:r>
            <a:br>
              <a:rPr lang="sr-Cyrl-RS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  до </a:t>
            </a:r>
            <a:r>
              <a:rPr lang="en-GB" altLang="en-US" b="1" dirty="0" err="1" smtClean="0">
                <a:latin typeface="Book Antiqua" panose="02040602050305030304" pitchFamily="18" charset="0"/>
              </a:rPr>
              <a:t>gangliona</a:t>
            </a:r>
            <a:r>
              <a:rPr lang="en-GB" altLang="en-US" b="1" dirty="0" smtClean="0">
                <a:latin typeface="Book Antiqua" panose="02040602050305030304" pitchFamily="18" charset="0"/>
              </a:rPr>
              <a:t> </a:t>
            </a:r>
            <a:r>
              <a:rPr lang="en-GB" altLang="en-US" b="1" dirty="0" err="1" smtClean="0">
                <a:latin typeface="Book Antiqua" panose="02040602050305030304" pitchFamily="18" charset="0"/>
              </a:rPr>
              <a:t>spirale</a:t>
            </a:r>
            <a:r>
              <a:rPr lang="sr-Cyrl-RS" altLang="en-US" dirty="0" smtClean="0">
                <a:latin typeface="Book Antiqua" panose="02040602050305030304" pitchFamily="18" charset="0"/>
              </a:rPr>
              <a:t>, а аксони ћелија овог ганглиона формирају </a:t>
            </a:r>
            <a:r>
              <a:rPr lang="en-GB" altLang="en-US" b="1" dirty="0" err="1" smtClean="0">
                <a:latin typeface="Book Antiqua" panose="02040602050305030304" pitchFamily="18" charset="0"/>
              </a:rPr>
              <a:t>n.cochelaris</a:t>
            </a:r>
            <a:r>
              <a:rPr lang="sr-Cyrl-RS" altLang="en-US" b="1" dirty="0" smtClean="0">
                <a:latin typeface="Book Antiqua" panose="02040602050305030304" pitchFamily="18" charset="0"/>
              </a:rPr>
              <a:t>,</a:t>
            </a:r>
            <a:br>
              <a:rPr lang="sr-Cyrl-RS" altLang="en-US" b="1" dirty="0" smtClean="0">
                <a:latin typeface="Book Antiqua" panose="02040602050305030304" pitchFamily="18" charset="0"/>
              </a:rPr>
            </a:br>
            <a:r>
              <a:rPr lang="sr-Cyrl-RS" altLang="en-US" b="1" dirty="0" smtClean="0">
                <a:latin typeface="Book Antiqua" panose="02040602050305030304" pitchFamily="18" charset="0"/>
              </a:rPr>
              <a:t>  </a:t>
            </a:r>
            <a:r>
              <a:rPr lang="sr-Cyrl-RS" altLang="en-US" dirty="0" smtClean="0">
                <a:latin typeface="Book Antiqua" panose="02040602050305030304" pitchFamily="18" charset="0"/>
              </a:rPr>
              <a:t>који је усмерен ка </a:t>
            </a:r>
            <a:r>
              <a:rPr lang="en-GB" altLang="en-US" dirty="0" smtClean="0">
                <a:latin typeface="Book Antiqua" panose="02040602050305030304" pitchFamily="18" charset="0"/>
              </a:rPr>
              <a:t>fundus meatus </a:t>
            </a:r>
            <a:r>
              <a:rPr lang="en-GB" altLang="en-US" dirty="0" err="1" smtClean="0">
                <a:latin typeface="Book Antiqua" panose="02040602050305030304" pitchFamily="18" charset="0"/>
              </a:rPr>
              <a:t>acustici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en-GB" altLang="en-US" dirty="0" err="1" smtClean="0">
                <a:latin typeface="Book Antiqua" panose="02040602050305030304" pitchFamily="18" charset="0"/>
              </a:rPr>
              <a:t>interni</a:t>
            </a:r>
            <a:r>
              <a:rPr lang="sr-Cyrl-RS" altLang="en-US" dirty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и пролази кроз отвор који се </a:t>
            </a:r>
            <a:br>
              <a:rPr lang="sr-Cyrl-RS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  налази у предње доњем квадранту </a:t>
            </a:r>
            <a:r>
              <a:rPr lang="en-GB" altLang="en-US" dirty="0" err="1" smtClean="0">
                <a:latin typeface="Book Antiqua" panose="02040602050305030304" pitchFamily="18" charset="0"/>
              </a:rPr>
              <a:t>fundusa</a:t>
            </a:r>
            <a:r>
              <a:rPr lang="en-GB" altLang="en-US" dirty="0" smtClean="0">
                <a:latin typeface="Book Antiqua" panose="0204060205030503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7" t="29062" r="27344" b="43750"/>
          <a:stretch>
            <a:fillRect/>
          </a:stretch>
        </p:blipFill>
        <p:spPr bwMode="auto">
          <a:xfrm>
            <a:off x="1340978" y="3933056"/>
            <a:ext cx="6570563" cy="241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Rectangl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371475"/>
            <a:ext cx="7796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836712"/>
            <a:ext cx="92525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hangingPunct="1">
              <a:buFontTx/>
              <a:buChar char="-"/>
            </a:pPr>
            <a:r>
              <a:rPr lang="sr-Cyrl-RS" altLang="en-US" dirty="0" smtClean="0">
                <a:latin typeface="Book Antiqua" panose="02040602050305030304" pitchFamily="18" charset="0"/>
              </a:rPr>
              <a:t>Утисци равнотеже и оријентације у простору полазе од рецептора смештених</a:t>
            </a:r>
            <a:br>
              <a:rPr lang="sr-Cyrl-RS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у опнастом делу </a:t>
            </a:r>
            <a:r>
              <a:rPr lang="en-GB" altLang="en-US" dirty="0" err="1" smtClean="0">
                <a:latin typeface="Book Antiqua" panose="02040602050305030304" pitchFamily="18" charset="0"/>
              </a:rPr>
              <a:t>vestibuluma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и полукружних каналића унутрашњег уха,</a:t>
            </a:r>
            <a:br>
              <a:rPr lang="sr-Cyrl-RS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од којих надражаје носе </a:t>
            </a:r>
            <a:r>
              <a:rPr lang="en-GB" altLang="en-US" dirty="0" smtClean="0">
                <a:latin typeface="Book Antiqua" panose="02040602050305030304" pitchFamily="18" charset="0"/>
              </a:rPr>
              <a:t>n. </a:t>
            </a:r>
            <a:r>
              <a:rPr lang="en-GB" altLang="en-US" dirty="0" err="1" smtClean="0">
                <a:latin typeface="Book Antiqua" panose="02040602050305030304" pitchFamily="18" charset="0"/>
              </a:rPr>
              <a:t>utriculoampullaris</a:t>
            </a:r>
            <a:r>
              <a:rPr lang="en-GB" altLang="en-US" dirty="0" smtClean="0">
                <a:latin typeface="Book Antiqua" panose="02040602050305030304" pitchFamily="18" charset="0"/>
              </a:rPr>
              <a:t>, n. </a:t>
            </a:r>
            <a:r>
              <a:rPr lang="en-GB" altLang="en-US" dirty="0" err="1" smtClean="0">
                <a:latin typeface="Book Antiqua" panose="02040602050305030304" pitchFamily="18" charset="0"/>
              </a:rPr>
              <a:t>saccularis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и </a:t>
            </a:r>
            <a:r>
              <a:rPr lang="en-GB" altLang="en-US" dirty="0" smtClean="0">
                <a:latin typeface="Book Antiqua" panose="02040602050305030304" pitchFamily="18" charset="0"/>
              </a:rPr>
              <a:t>n. </a:t>
            </a:r>
            <a:r>
              <a:rPr lang="en-GB" altLang="en-US" dirty="0" err="1" smtClean="0">
                <a:latin typeface="Book Antiqua" panose="02040602050305030304" pitchFamily="18" charset="0"/>
              </a:rPr>
              <a:t>ampullaris</a:t>
            </a:r>
            <a:r>
              <a:rPr lang="en-GB" altLang="en-US" dirty="0" smtClean="0">
                <a:latin typeface="Book Antiqua" panose="02040602050305030304" pitchFamily="18" charset="0"/>
              </a:rPr>
              <a:t> posterior,</a:t>
            </a:r>
            <a:br>
              <a:rPr lang="en-GB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који су усмерени ка </a:t>
            </a:r>
            <a:r>
              <a:rPr lang="en-GB" altLang="en-US" dirty="0" smtClean="0">
                <a:latin typeface="Book Antiqua" panose="02040602050305030304" pitchFamily="18" charset="0"/>
              </a:rPr>
              <a:t>fundus meatus </a:t>
            </a:r>
            <a:r>
              <a:rPr lang="en-GB" altLang="en-US" dirty="0" err="1" smtClean="0">
                <a:latin typeface="Book Antiqua" panose="02040602050305030304" pitchFamily="18" charset="0"/>
              </a:rPr>
              <a:t>acustici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en-GB" altLang="en-US" dirty="0" err="1" smtClean="0">
                <a:latin typeface="Book Antiqua" panose="02040602050305030304" pitchFamily="18" charset="0"/>
              </a:rPr>
              <a:t>interni</a:t>
            </a:r>
            <a:r>
              <a:rPr lang="sr-Cyrl-RS" altLang="en-US" dirty="0" smtClean="0">
                <a:latin typeface="Book Antiqua" panose="02040602050305030304" pitchFamily="18" charset="0"/>
              </a:rPr>
              <a:t> .</a:t>
            </a:r>
          </a:p>
          <a:p>
            <a:pPr marL="285750" indent="-285750" eaLnBrk="1" hangingPunct="1">
              <a:buFontTx/>
              <a:buChar char="-"/>
            </a:pPr>
            <a:endParaRPr lang="sr-Cyrl-RS" altLang="en-US" dirty="0" smtClean="0">
              <a:latin typeface="Book Antiqua" panose="02040602050305030304" pitchFamily="18" charset="0"/>
            </a:endParaRPr>
          </a:p>
          <a:p>
            <a:pPr marL="285750" indent="-285750" eaLnBrk="1" hangingPunct="1">
              <a:buFontTx/>
              <a:buChar char="-"/>
            </a:pPr>
            <a:r>
              <a:rPr lang="sr-Cyrl-CS" altLang="en-US" dirty="0" smtClean="0">
                <a:latin typeface="Book Antiqua" panose="02040602050305030304" pitchFamily="18" charset="0"/>
              </a:rPr>
              <a:t>у пределу </a:t>
            </a:r>
            <a:r>
              <a:rPr lang="en-US" altLang="en-US" dirty="0" smtClean="0">
                <a:latin typeface="Book Antiqua" panose="02040602050305030304" pitchFamily="18" charset="0"/>
              </a:rPr>
              <a:t>fundus meatus </a:t>
            </a:r>
            <a:r>
              <a:rPr lang="en-US" altLang="en-US" dirty="0" err="1" smtClean="0">
                <a:latin typeface="Book Antiqua" panose="02040602050305030304" pitchFamily="18" charset="0"/>
              </a:rPr>
              <a:t>acustici</a:t>
            </a:r>
            <a:r>
              <a:rPr lang="en-US" altLang="en-US" dirty="0" smtClean="0">
                <a:latin typeface="Book Antiqua" panose="02040602050305030304" pitchFamily="18" charset="0"/>
              </a:rPr>
              <a:t> </a:t>
            </a:r>
            <a:r>
              <a:rPr lang="en-US" altLang="en-US" dirty="0" err="1" smtClean="0">
                <a:latin typeface="Book Antiqua" panose="02040602050305030304" pitchFamily="18" charset="0"/>
              </a:rPr>
              <a:t>interni</a:t>
            </a:r>
            <a:r>
              <a:rPr lang="sr-Cyrl-RS" altLang="en-US" dirty="0" smtClean="0">
                <a:latin typeface="Book Antiqua" panose="02040602050305030304" pitchFamily="18" charset="0"/>
              </a:rPr>
              <a:t> кроз задње горњи квадранат </a:t>
            </a:r>
            <a:br>
              <a:rPr lang="sr-Cyrl-RS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пролази </a:t>
            </a:r>
            <a:r>
              <a:rPr lang="en-GB" altLang="en-US" dirty="0" smtClean="0">
                <a:latin typeface="Book Antiqua" panose="02040602050305030304" pitchFamily="18" charset="0"/>
              </a:rPr>
              <a:t>n. </a:t>
            </a:r>
            <a:r>
              <a:rPr lang="en-GB" altLang="en-US" dirty="0" err="1" smtClean="0">
                <a:latin typeface="Book Antiqua" panose="02040602050305030304" pitchFamily="18" charset="0"/>
              </a:rPr>
              <a:t>utriculoampulalris</a:t>
            </a:r>
            <a:r>
              <a:rPr lang="en-GB" altLang="en-US" dirty="0" smtClean="0">
                <a:latin typeface="Book Antiqua" panose="02040602050305030304" pitchFamily="18" charset="0"/>
              </a:rPr>
              <a:t>,</a:t>
            </a:r>
            <a:r>
              <a:rPr lang="sr-Cyrl-RS" altLang="en-US" dirty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кроз задње доњи </a:t>
            </a:r>
            <a:r>
              <a:rPr lang="en-GB" altLang="en-US" dirty="0" smtClean="0">
                <a:latin typeface="Book Antiqua" panose="02040602050305030304" pitchFamily="18" charset="0"/>
              </a:rPr>
              <a:t>n. </a:t>
            </a:r>
            <a:r>
              <a:rPr lang="en-GB" altLang="en-US" dirty="0" err="1" smtClean="0">
                <a:latin typeface="Book Antiqua" panose="02040602050305030304" pitchFamily="18" charset="0"/>
              </a:rPr>
              <a:t>saccularis</a:t>
            </a:r>
            <a:r>
              <a:rPr lang="en-GB" altLang="en-US" dirty="0" smtClean="0">
                <a:latin typeface="Book Antiqua" panose="02040602050305030304" pitchFamily="18" charset="0"/>
              </a:rPr>
              <a:t>, </a:t>
            </a:r>
            <a:r>
              <a:rPr lang="sr-Cyrl-RS" altLang="en-US" dirty="0" smtClean="0">
                <a:latin typeface="Book Antiqua" panose="02040602050305030304" pitchFamily="18" charset="0"/>
              </a:rPr>
              <a:t>а кроз посебан</a:t>
            </a:r>
            <a:br>
              <a:rPr lang="sr-Cyrl-RS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отвор </a:t>
            </a:r>
            <a:r>
              <a:rPr lang="en-GB" altLang="en-US" dirty="0" smtClean="0">
                <a:latin typeface="Book Antiqua" panose="02040602050305030304" pitchFamily="18" charset="0"/>
              </a:rPr>
              <a:t>n. </a:t>
            </a:r>
            <a:r>
              <a:rPr lang="en-GB" altLang="en-US" dirty="0" err="1" smtClean="0">
                <a:latin typeface="Book Antiqua" panose="02040602050305030304" pitchFamily="18" charset="0"/>
              </a:rPr>
              <a:t>ampullaris</a:t>
            </a:r>
            <a:r>
              <a:rPr lang="en-GB" altLang="en-US" dirty="0" smtClean="0">
                <a:latin typeface="Book Antiqua" panose="02040602050305030304" pitchFamily="18" charset="0"/>
              </a:rPr>
              <a:t> posterior</a:t>
            </a:r>
            <a:endParaRPr lang="sr-Cyrl-RS" altLang="en-US" dirty="0" smtClean="0">
              <a:latin typeface="Book Antiqua" panose="02040602050305030304" pitchFamily="18" charset="0"/>
            </a:endParaRPr>
          </a:p>
          <a:p>
            <a:pPr marL="285750" indent="-285750" eaLnBrk="1" hangingPunct="1">
              <a:buFontTx/>
              <a:buChar char="-"/>
            </a:pPr>
            <a:endParaRPr lang="en-GB" altLang="en-US" dirty="0" smtClean="0">
              <a:latin typeface="Book Antiqua" panose="02040602050305030304" pitchFamily="18" charset="0"/>
            </a:endParaRPr>
          </a:p>
          <a:p>
            <a:pPr marL="285750" indent="-285750" eaLnBrk="1" hangingPunct="1">
              <a:buFontTx/>
              <a:buChar char="-"/>
            </a:pPr>
            <a:r>
              <a:rPr lang="sr-Cyrl-CS" altLang="en-US" dirty="0" smtClean="0">
                <a:latin typeface="Book Antiqua" panose="02040602050305030304" pitchFamily="18" charset="0"/>
              </a:rPr>
              <a:t>на дну </a:t>
            </a:r>
            <a:r>
              <a:rPr lang="en-US" altLang="en-US" dirty="0" err="1" smtClean="0">
                <a:latin typeface="Book Antiqua" panose="02040602050305030304" pitchFamily="18" charset="0"/>
              </a:rPr>
              <a:t>metus</a:t>
            </a:r>
            <a:r>
              <a:rPr lang="en-US" altLang="en-US" dirty="0" smtClean="0">
                <a:latin typeface="Book Antiqua" panose="02040602050305030304" pitchFamily="18" charset="0"/>
              </a:rPr>
              <a:t> </a:t>
            </a:r>
            <a:r>
              <a:rPr lang="en-US" altLang="en-US" dirty="0" err="1" smtClean="0">
                <a:latin typeface="Book Antiqua" panose="02040602050305030304" pitchFamily="18" charset="0"/>
              </a:rPr>
              <a:t>acusticus</a:t>
            </a:r>
            <a:r>
              <a:rPr lang="en-US" altLang="en-US" dirty="0" smtClean="0">
                <a:latin typeface="Book Antiqua" panose="02040602050305030304" pitchFamily="18" charset="0"/>
              </a:rPr>
              <a:t> </a:t>
            </a:r>
            <a:r>
              <a:rPr lang="en-US" altLang="en-US" dirty="0" err="1" smtClean="0">
                <a:latin typeface="Book Antiqua" panose="02040602050305030304" pitchFamily="18" charset="0"/>
              </a:rPr>
              <a:t>internus</a:t>
            </a:r>
            <a:r>
              <a:rPr lang="en-US" altLang="en-US" dirty="0" smtClean="0">
                <a:latin typeface="Book Antiqua" panose="02040602050305030304" pitchFamily="18" charset="0"/>
              </a:rPr>
              <a:t>-a</a:t>
            </a:r>
            <a:r>
              <a:rPr lang="sr-Cyrl-RS" altLang="en-US" dirty="0" smtClean="0">
                <a:latin typeface="Book Antiqua" panose="02040602050305030304" pitchFamily="18" charset="0"/>
              </a:rPr>
              <a:t> налази се </a:t>
            </a:r>
            <a:r>
              <a:rPr lang="en-GB" altLang="en-US" dirty="0" smtClean="0">
                <a:latin typeface="Book Antiqua" panose="02040602050305030304" pitchFamily="18" charset="0"/>
              </a:rPr>
              <a:t>ganglion </a:t>
            </a:r>
            <a:r>
              <a:rPr lang="en-GB" altLang="en-US" dirty="0" err="1" smtClean="0">
                <a:latin typeface="Book Antiqua" panose="02040602050305030304" pitchFamily="18" charset="0"/>
              </a:rPr>
              <a:t>vestibuli</a:t>
            </a:r>
            <a:r>
              <a:rPr lang="en-GB" altLang="en-US" dirty="0" smtClean="0">
                <a:latin typeface="Book Antiqua" panose="02040602050305030304" pitchFamily="18" charset="0"/>
              </a:rPr>
              <a:t>, </a:t>
            </a:r>
            <a:r>
              <a:rPr lang="sr-Cyrl-RS" altLang="en-US" dirty="0" smtClean="0">
                <a:latin typeface="Book Antiqua" panose="02040602050305030304" pitchFamily="18" charset="0"/>
              </a:rPr>
              <a:t/>
            </a:r>
            <a:br>
              <a:rPr lang="sr-Cyrl-RS" altLang="en-US" dirty="0" smtClean="0">
                <a:latin typeface="Book Antiqua" panose="02040602050305030304" pitchFamily="18" charset="0"/>
              </a:rPr>
            </a:br>
            <a:r>
              <a:rPr lang="sr-Cyrl-RS" altLang="en-US" dirty="0" smtClean="0">
                <a:latin typeface="Book Antiqua" panose="02040602050305030304" pitchFamily="18" charset="0"/>
              </a:rPr>
              <a:t>од којег на даље ка мозгу иде вестибуларни корен </a:t>
            </a:r>
            <a:r>
              <a:rPr lang="en-GB" altLang="en-US" b="1" dirty="0" smtClean="0">
                <a:latin typeface="Book Antiqua" panose="02040602050305030304" pitchFamily="18" charset="0"/>
              </a:rPr>
              <a:t>n. </a:t>
            </a:r>
            <a:r>
              <a:rPr lang="en-GB" altLang="en-US" b="1" dirty="0" err="1" smtClean="0">
                <a:latin typeface="Book Antiqua" panose="02040602050305030304" pitchFamily="18" charset="0"/>
              </a:rPr>
              <a:t>vestibularis</a:t>
            </a:r>
            <a:r>
              <a:rPr lang="en-US" altLang="en-US" dirty="0" smtClean="0">
                <a:latin typeface="Book Antiqua" panose="02040602050305030304" pitchFamily="18" charset="0"/>
              </a:rPr>
              <a:t/>
            </a:r>
            <a:br>
              <a:rPr lang="en-US" altLang="en-US" dirty="0" smtClean="0">
                <a:latin typeface="Book Antiqua" panose="02040602050305030304" pitchFamily="18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28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7" t="29062" r="27344" b="43750"/>
          <a:stretch>
            <a:fillRect/>
          </a:stretch>
        </p:blipFill>
        <p:spPr bwMode="auto">
          <a:xfrm>
            <a:off x="2987824" y="4508877"/>
            <a:ext cx="5562451" cy="204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Rectangle 1"/>
          <p:cNvSpPr>
            <a:spLocks noChangeArrowheads="1"/>
          </p:cNvSpPr>
          <p:nvPr/>
        </p:nvSpPr>
        <p:spPr bwMode="auto">
          <a:xfrm>
            <a:off x="199195" y="2646300"/>
            <a:ext cx="492918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* </a:t>
            </a:r>
            <a:r>
              <a:rPr lang="sr-Cyrl-CS" altLang="en-US" dirty="0">
                <a:latin typeface="Book Antiqua" panose="02040602050305030304" pitchFamily="18" charset="0"/>
              </a:rPr>
              <a:t>Једра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dirty="0">
                <a:latin typeface="Book Antiqua" panose="02040602050305030304" pitchFamily="18" charset="0"/>
              </a:rPr>
              <a:t>     a) N. </a:t>
            </a:r>
            <a:r>
              <a:rPr lang="en-US" altLang="en-US" dirty="0" err="1">
                <a:latin typeface="Book Antiqua" panose="02040602050305030304" pitchFamily="18" charset="0"/>
              </a:rPr>
              <a:t>cochlearis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  - </a:t>
            </a:r>
            <a:r>
              <a:rPr lang="en-US" altLang="en-US" dirty="0" err="1">
                <a:latin typeface="Book Antiqua" panose="02040602050305030304" pitchFamily="18" charset="0"/>
              </a:rPr>
              <a:t>nc</a:t>
            </a:r>
            <a:r>
              <a:rPr lang="en-US" altLang="en-US" dirty="0">
                <a:latin typeface="Book Antiqua" panose="02040602050305030304" pitchFamily="18" charset="0"/>
              </a:rPr>
              <a:t>. </a:t>
            </a:r>
            <a:r>
              <a:rPr lang="en-US" altLang="en-US" dirty="0" err="1">
                <a:latin typeface="Book Antiqua" panose="02040602050305030304" pitchFamily="18" charset="0"/>
              </a:rPr>
              <a:t>cochlearis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dorsalis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  - </a:t>
            </a:r>
            <a:r>
              <a:rPr lang="en-US" altLang="en-US" dirty="0" err="1">
                <a:latin typeface="Book Antiqua" panose="02040602050305030304" pitchFamily="18" charset="0"/>
              </a:rPr>
              <a:t>nc</a:t>
            </a:r>
            <a:r>
              <a:rPr lang="en-US" altLang="en-US" dirty="0">
                <a:latin typeface="Book Antiqua" panose="02040602050305030304" pitchFamily="18" charset="0"/>
              </a:rPr>
              <a:t>. </a:t>
            </a:r>
            <a:r>
              <a:rPr lang="en-US" altLang="en-US" dirty="0" err="1">
                <a:latin typeface="Book Antiqua" panose="02040602050305030304" pitchFamily="18" charset="0"/>
              </a:rPr>
              <a:t>cochlearis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ventralis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dirty="0">
                <a:latin typeface="Book Antiqua" panose="02040602050305030304" pitchFamily="18" charset="0"/>
              </a:rPr>
              <a:t>     </a:t>
            </a:r>
            <a:r>
              <a:rPr lang="sr-Cyrl-CS" altLang="en-US" dirty="0">
                <a:latin typeface="Book Antiqua" panose="02040602050305030304" pitchFamily="18" charset="0"/>
              </a:rPr>
              <a:t>б</a:t>
            </a:r>
            <a:r>
              <a:rPr lang="en-US" altLang="en-US" dirty="0">
                <a:latin typeface="Book Antiqua" panose="02040602050305030304" pitchFamily="18" charset="0"/>
              </a:rPr>
              <a:t>) N. </a:t>
            </a:r>
            <a:r>
              <a:rPr lang="en-US" altLang="en-US" dirty="0" err="1">
                <a:latin typeface="Book Antiqua" panose="02040602050305030304" pitchFamily="18" charset="0"/>
              </a:rPr>
              <a:t>vestibularis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  - </a:t>
            </a:r>
            <a:r>
              <a:rPr lang="en-US" altLang="en-US" dirty="0" err="1">
                <a:latin typeface="Book Antiqua" panose="02040602050305030304" pitchFamily="18" charset="0"/>
              </a:rPr>
              <a:t>nc</a:t>
            </a:r>
            <a:r>
              <a:rPr lang="en-US" altLang="en-US" dirty="0">
                <a:latin typeface="Book Antiqua" panose="02040602050305030304" pitchFamily="18" charset="0"/>
              </a:rPr>
              <a:t>. </a:t>
            </a:r>
            <a:r>
              <a:rPr lang="en-US" altLang="en-US" dirty="0" err="1">
                <a:latin typeface="Book Antiqua" panose="02040602050305030304" pitchFamily="18" charset="0"/>
              </a:rPr>
              <a:t>vestibularis</a:t>
            </a:r>
            <a:r>
              <a:rPr lang="en-US" altLang="en-US" dirty="0">
                <a:latin typeface="Book Antiqua" panose="02040602050305030304" pitchFamily="18" charset="0"/>
              </a:rPr>
              <a:t> superior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  - </a:t>
            </a:r>
            <a:r>
              <a:rPr lang="en-US" altLang="en-US" dirty="0" err="1">
                <a:latin typeface="Book Antiqua" panose="02040602050305030304" pitchFamily="18" charset="0"/>
              </a:rPr>
              <a:t>nc</a:t>
            </a:r>
            <a:r>
              <a:rPr lang="en-US" altLang="en-US" dirty="0">
                <a:latin typeface="Book Antiqua" panose="02040602050305030304" pitchFamily="18" charset="0"/>
              </a:rPr>
              <a:t>. </a:t>
            </a:r>
            <a:r>
              <a:rPr lang="en-US" altLang="en-US" dirty="0" err="1">
                <a:latin typeface="Book Antiqua" panose="02040602050305030304" pitchFamily="18" charset="0"/>
              </a:rPr>
              <a:t>vestibularis</a:t>
            </a:r>
            <a:r>
              <a:rPr lang="en-US" altLang="en-US" dirty="0">
                <a:latin typeface="Book Antiqua" panose="02040602050305030304" pitchFamily="18" charset="0"/>
              </a:rPr>
              <a:t> inferior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dirty="0">
                <a:latin typeface="Book Antiqua" panose="02040602050305030304" pitchFamily="18" charset="0"/>
              </a:rPr>
              <a:t>        - </a:t>
            </a:r>
            <a:r>
              <a:rPr lang="en-US" altLang="en-US" dirty="0" err="1">
                <a:latin typeface="Book Antiqua" panose="02040602050305030304" pitchFamily="18" charset="0"/>
              </a:rPr>
              <a:t>nc</a:t>
            </a:r>
            <a:r>
              <a:rPr lang="en-US" altLang="en-US" dirty="0">
                <a:latin typeface="Book Antiqua" panose="02040602050305030304" pitchFamily="18" charset="0"/>
              </a:rPr>
              <a:t>. </a:t>
            </a:r>
            <a:r>
              <a:rPr lang="en-US" altLang="en-US" dirty="0" err="1">
                <a:latin typeface="Book Antiqua" panose="02040602050305030304" pitchFamily="18" charset="0"/>
              </a:rPr>
              <a:t>vestibularis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medialis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  - </a:t>
            </a:r>
            <a:r>
              <a:rPr lang="en-US" altLang="en-US" dirty="0" err="1">
                <a:latin typeface="Book Antiqua" panose="02040602050305030304" pitchFamily="18" charset="0"/>
              </a:rPr>
              <a:t>nc</a:t>
            </a:r>
            <a:r>
              <a:rPr lang="en-US" altLang="en-US" dirty="0">
                <a:latin typeface="Book Antiqua" panose="02040602050305030304" pitchFamily="18" charset="0"/>
              </a:rPr>
              <a:t>. </a:t>
            </a:r>
            <a:r>
              <a:rPr lang="en-US" altLang="en-US" dirty="0" err="1">
                <a:latin typeface="Book Antiqua" panose="02040602050305030304" pitchFamily="18" charset="0"/>
              </a:rPr>
              <a:t>ventralis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lateralis</a:t>
            </a:r>
            <a:endParaRPr lang="en-US" altLang="en-US" dirty="0">
              <a:latin typeface="Book Antiqua" panose="02040602050305030304" pitchFamily="18" charset="0"/>
            </a:endParaRPr>
          </a:p>
        </p:txBody>
      </p:sp>
      <p:pic>
        <p:nvPicPr>
          <p:cNvPr id="53252" name="Rectangl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371475"/>
            <a:ext cx="7796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445136" y="1124744"/>
            <a:ext cx="8541066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5750" indent="-285750" eaLnBrk="1" hangingPunct="1">
              <a:buFontTx/>
              <a:buChar char="-"/>
            </a:pPr>
            <a:endParaRPr lang="sr-Cyrl-RS" altLang="en-US" dirty="0" smtClean="0">
              <a:latin typeface="Book Antiqua" panose="02040602050305030304" pitchFamily="18" charset="0"/>
            </a:endParaRPr>
          </a:p>
          <a:p>
            <a:pPr marL="285750" indent="-285750" eaLnBrk="1" hangingPunct="1">
              <a:buFontTx/>
              <a:buChar char="-"/>
            </a:pPr>
            <a:r>
              <a:rPr lang="sr-Cyrl-RS" altLang="en-US" dirty="0" smtClean="0">
                <a:latin typeface="Book Antiqua" panose="02040602050305030304" pitchFamily="18" charset="0"/>
              </a:rPr>
              <a:t>у </a:t>
            </a:r>
            <a:r>
              <a:rPr lang="en-GB" altLang="en-US" dirty="0" err="1" smtClean="0">
                <a:latin typeface="Book Antiqua" panose="02040602050305030304" pitchFamily="18" charset="0"/>
              </a:rPr>
              <a:t>matus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en-GB" altLang="en-US" dirty="0" err="1" smtClean="0">
                <a:latin typeface="Book Antiqua" panose="02040602050305030304" pitchFamily="18" charset="0"/>
              </a:rPr>
              <a:t>acusticus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en-GB" altLang="en-US" dirty="0" err="1" smtClean="0">
                <a:latin typeface="Book Antiqua" panose="02040602050305030304" pitchFamily="18" charset="0"/>
              </a:rPr>
              <a:t>internus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спајају се </a:t>
            </a:r>
            <a:r>
              <a:rPr lang="en-GB" altLang="en-US" dirty="0" smtClean="0">
                <a:latin typeface="Book Antiqua" panose="02040602050305030304" pitchFamily="18" charset="0"/>
              </a:rPr>
              <a:t>n. </a:t>
            </a:r>
            <a:r>
              <a:rPr lang="en-GB" altLang="en-US" dirty="0" err="1" smtClean="0">
                <a:latin typeface="Book Antiqua" panose="02040602050305030304" pitchFamily="18" charset="0"/>
              </a:rPr>
              <a:t>vestibularis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и </a:t>
            </a:r>
            <a:r>
              <a:rPr lang="en-GB" altLang="en-US" dirty="0" smtClean="0">
                <a:latin typeface="Book Antiqua" panose="02040602050305030304" pitchFamily="18" charset="0"/>
              </a:rPr>
              <a:t>n. </a:t>
            </a:r>
            <a:r>
              <a:rPr lang="en-GB" altLang="en-US" dirty="0" err="1" smtClean="0">
                <a:latin typeface="Book Antiqua" panose="02040602050305030304" pitchFamily="18" charset="0"/>
              </a:rPr>
              <a:t>cochlearis</a:t>
            </a:r>
            <a:r>
              <a:rPr lang="en-GB" altLang="en-US" dirty="0" smtClean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и формирају </a:t>
            </a:r>
            <a:r>
              <a:rPr lang="en-GB" altLang="en-US" dirty="0" smtClean="0">
                <a:latin typeface="Book Antiqua" panose="02040602050305030304" pitchFamily="18" charset="0"/>
              </a:rPr>
              <a:t>n. </a:t>
            </a:r>
            <a:r>
              <a:rPr lang="en-GB" altLang="en-US" dirty="0" err="1" smtClean="0">
                <a:latin typeface="Book Antiqua" panose="02040602050305030304" pitchFamily="18" charset="0"/>
              </a:rPr>
              <a:t>vestibulocochlearis</a:t>
            </a:r>
            <a:r>
              <a:rPr lang="en-GB" altLang="en-US" dirty="0">
                <a:latin typeface="Book Antiqua" panose="02040602050305030304" pitchFamily="18" charset="0"/>
              </a:rPr>
              <a:t/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US" altLang="en-US" dirty="0" smtClean="0">
                <a:latin typeface="Book Antiqua" panose="02040602050305030304" pitchFamily="18" charset="0"/>
              </a:rPr>
              <a:t>- </a:t>
            </a:r>
            <a:r>
              <a:rPr lang="sr-Cyrl-CS" altLang="en-US" dirty="0" smtClean="0">
                <a:latin typeface="Book Antiqua" panose="02040602050305030304" pitchFamily="18" charset="0"/>
              </a:rPr>
              <a:t>заједно са</a:t>
            </a:r>
            <a:r>
              <a:rPr lang="en-US" altLang="en-US" dirty="0" smtClean="0">
                <a:latin typeface="Book Antiqua" panose="02040602050305030304" pitchFamily="18" charset="0"/>
              </a:rPr>
              <a:t>VII </a:t>
            </a:r>
            <a:r>
              <a:rPr lang="sr-Cyrl-CS" altLang="en-US" dirty="0" smtClean="0">
                <a:latin typeface="Book Antiqua" panose="02040602050305030304" pitchFamily="18" charset="0"/>
              </a:rPr>
              <a:t>кран. </a:t>
            </a:r>
            <a:r>
              <a:rPr lang="sr-Cyrl-RS" altLang="en-US" dirty="0" smtClean="0">
                <a:latin typeface="Book Antiqua" panose="02040602050305030304" pitchFamily="18" charset="0"/>
              </a:rPr>
              <a:t>н</a:t>
            </a:r>
            <a:r>
              <a:rPr lang="sr-Cyrl-CS" altLang="en-US" dirty="0" smtClean="0">
                <a:latin typeface="Book Antiqua" panose="02040602050305030304" pitchFamily="18" charset="0"/>
              </a:rPr>
              <a:t>ервом пролази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 smtClean="0">
                <a:latin typeface="Book Antiqua" panose="02040602050305030304" pitchFamily="18" charset="0"/>
              </a:rPr>
              <a:t>кроз</a:t>
            </a:r>
            <a:r>
              <a:rPr lang="en-US" altLang="en-US" dirty="0" smtClean="0">
                <a:latin typeface="Book Antiqua" panose="02040602050305030304" pitchFamily="18" charset="0"/>
              </a:rPr>
              <a:t> </a:t>
            </a:r>
            <a:r>
              <a:rPr lang="en-US" altLang="en-US" dirty="0" err="1" smtClean="0">
                <a:latin typeface="Book Antiqua" panose="02040602050305030304" pitchFamily="18" charset="0"/>
              </a:rPr>
              <a:t>porus</a:t>
            </a:r>
            <a:r>
              <a:rPr lang="en-US" altLang="en-US" dirty="0" smtClean="0">
                <a:latin typeface="Book Antiqua" panose="02040602050305030304" pitchFamily="18" charset="0"/>
              </a:rPr>
              <a:t> </a:t>
            </a:r>
            <a:r>
              <a:rPr lang="en-US" altLang="en-US" dirty="0" err="1" smtClean="0">
                <a:latin typeface="Book Antiqua" panose="02040602050305030304" pitchFamily="18" charset="0"/>
              </a:rPr>
              <a:t>acusticus</a:t>
            </a:r>
            <a:r>
              <a:rPr lang="en-US" altLang="en-US" dirty="0" smtClean="0">
                <a:latin typeface="Book Antiqua" panose="02040602050305030304" pitchFamily="18" charset="0"/>
              </a:rPr>
              <a:t> </a:t>
            </a:r>
            <a:r>
              <a:rPr lang="en-US" altLang="en-US" dirty="0" err="1" smtClean="0">
                <a:latin typeface="Book Antiqua" panose="02040602050305030304" pitchFamily="18" charset="0"/>
              </a:rPr>
              <a:t>internus</a:t>
            </a:r>
            <a:r>
              <a:rPr lang="en-US" altLang="en-US" dirty="0" smtClean="0">
                <a:latin typeface="Book Antiqua" panose="02040602050305030304" pitchFamily="18" charset="0"/>
              </a:rPr>
              <a:t> </a:t>
            </a:r>
            <a:r>
              <a:rPr lang="sr-Cyrl-CS" altLang="en-US" dirty="0" smtClean="0">
                <a:latin typeface="Book Antiqua" panose="02040602050305030304" pitchFamily="18" charset="0"/>
              </a:rPr>
              <a:t>и улази </a:t>
            </a:r>
            <a:br>
              <a:rPr lang="sr-Cyrl-CS" altLang="en-US" dirty="0" smtClean="0">
                <a:latin typeface="Book Antiqua" panose="02040602050305030304" pitchFamily="18" charset="0"/>
              </a:rPr>
            </a:br>
            <a:r>
              <a:rPr lang="sr-Cyrl-CS" altLang="en-US" dirty="0" smtClean="0">
                <a:latin typeface="Book Antiqua" panose="02040602050305030304" pitchFamily="18" charset="0"/>
              </a:rPr>
              <a:t>у </a:t>
            </a:r>
            <a:r>
              <a:rPr lang="sr-Cyrl-RS" altLang="en-US" dirty="0" smtClean="0">
                <a:latin typeface="Book Antiqua" panose="02040602050305030304" pitchFamily="18" charset="0"/>
              </a:rPr>
              <a:t>задњу лобањску јаму</a:t>
            </a:r>
            <a:r>
              <a:rPr lang="en-US" altLang="en-US" dirty="0" smtClean="0">
                <a:latin typeface="Book Antiqua" panose="02040602050305030304" pitchFamily="18" charset="0"/>
              </a:rPr>
              <a:t>; </a:t>
            </a:r>
            <a:endParaRPr lang="sr-Cyrl-CS" altLang="en-US" dirty="0" smtClean="0">
              <a:latin typeface="Book Antiqua" panose="02040602050305030304" pitchFamily="18" charset="0"/>
            </a:endParaRPr>
          </a:p>
          <a:p>
            <a:pPr marL="285750" indent="-285750" eaLnBrk="1" hangingPunct="1">
              <a:buFontTx/>
              <a:buChar char="-"/>
            </a:pPr>
            <a:r>
              <a:rPr lang="sr-Cyrl-RS" altLang="en-US" dirty="0" smtClean="0">
                <a:latin typeface="Book Antiqua" panose="02040602050305030304" pitchFamily="18" charset="0"/>
              </a:rPr>
              <a:t>улази у </a:t>
            </a:r>
            <a:r>
              <a:rPr lang="sr-Cyrl-CS" altLang="en-US" dirty="0" smtClean="0">
                <a:latin typeface="Book Antiqua" panose="02040602050305030304" pitchFamily="18" charset="0"/>
              </a:rPr>
              <a:t>мозак кроз </a:t>
            </a:r>
            <a:r>
              <a:rPr lang="en-US" altLang="en-US" dirty="0">
                <a:latin typeface="Book Antiqua" panose="02040602050305030304" pitchFamily="18" charset="0"/>
              </a:rPr>
              <a:t>fossa </a:t>
            </a:r>
            <a:r>
              <a:rPr lang="en-US" altLang="en-US" dirty="0" err="1">
                <a:latin typeface="Book Antiqua" panose="02040602050305030304" pitchFamily="18" charset="0"/>
              </a:rPr>
              <a:t>postpontina</a:t>
            </a:r>
            <a:r>
              <a:rPr lang="en-US" altLang="en-US" dirty="0" smtClean="0">
                <a:latin typeface="Book Antiqua" panose="02040602050305030304" pitchFamily="18" charset="0"/>
              </a:rPr>
              <a:t>;</a:t>
            </a:r>
            <a:endParaRPr lang="sr-Cyrl-RS" altLang="en-US" dirty="0" smtClean="0">
              <a:latin typeface="Book Antiqua" panose="02040602050305030304" pitchFamily="18" charset="0"/>
            </a:endParaRPr>
          </a:p>
          <a:p>
            <a:pPr marL="285750" indent="-285750" eaLnBrk="1" hangingPunct="1">
              <a:buFontTx/>
              <a:buChar char="-"/>
            </a:pPr>
            <a:endParaRPr lang="sr-Cyrl-RS" altLang="en-US" dirty="0">
              <a:latin typeface="Book Antiqua" panose="02040602050305030304" pitchFamily="18" charset="0"/>
            </a:endParaRPr>
          </a:p>
          <a:p>
            <a:pPr marL="285750" indent="-285750" eaLnBrk="1" hangingPunct="1">
              <a:buFontTx/>
              <a:buChar char="-"/>
            </a:pPr>
            <a:endParaRPr lang="sr-Cyrl-RS" altLang="en-US" dirty="0" smtClean="0">
              <a:latin typeface="Book Antiqua" panose="02040602050305030304" pitchFamily="18" charset="0"/>
            </a:endParaRPr>
          </a:p>
          <a:p>
            <a:pPr marL="285750" indent="-285750" eaLnBrk="1" hangingPunct="1">
              <a:buFontTx/>
              <a:buChar char="-"/>
            </a:pPr>
            <a:endParaRPr lang="en-US" altLang="en-US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9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"/>
          <p:cNvSpPr>
            <a:spLocks noChangeArrowheads="1"/>
          </p:cNvSpPr>
          <p:nvPr/>
        </p:nvSpPr>
        <p:spPr bwMode="auto">
          <a:xfrm>
            <a:off x="142875" y="1071563"/>
            <a:ext cx="8072438" cy="535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 -  </a:t>
            </a:r>
            <a:r>
              <a:rPr lang="sr-Cyrl-CS" altLang="en-US" b="1" dirty="0">
                <a:latin typeface="Book Antiqua" panose="02040602050305030304" pitchFamily="18" charset="0"/>
              </a:rPr>
              <a:t>Моторна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sr-Cyrl-CS" altLang="en-US" b="1" dirty="0">
                <a:latin typeface="Book Antiqua" panose="02040602050305030304" pitchFamily="18" charset="0"/>
              </a:rPr>
              <a:t>влакна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инервишу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мишића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меког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непца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ждрела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-  </a:t>
            </a:r>
            <a:r>
              <a:rPr lang="sr-Cyrl-CS" altLang="en-US" b="1" dirty="0">
                <a:latin typeface="Book Antiqua" panose="02040602050305030304" pitchFamily="18" charset="0"/>
              </a:rPr>
              <a:t>Сензитивна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sr-Cyrl-CS" altLang="en-US" b="1" dirty="0">
                <a:latin typeface="Book Antiqua" panose="02040602050305030304" pitchFamily="18" charset="0"/>
              </a:rPr>
              <a:t>влакна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инервишу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слузокожу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задње </a:t>
            </a:r>
            <a:r>
              <a:rPr lang="en-US" altLang="en-US" dirty="0" smtClean="0">
                <a:latin typeface="Book Antiqua" panose="02040602050305030304" pitchFamily="18" charset="0"/>
              </a:rPr>
              <a:t>1/3 </a:t>
            </a:r>
            <a:r>
              <a:rPr lang="sr-Cyrl-CS" altLang="en-US" dirty="0">
                <a:latin typeface="Book Antiqua" panose="02040602050305030304" pitchFamily="18" charset="0"/>
              </a:rPr>
              <a:t>језика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слузокожу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непчаног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крајника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слузокожу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ждрела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- </a:t>
            </a:r>
            <a:r>
              <a:rPr lang="sr-Cyrl-CS" altLang="en-US" dirty="0">
                <a:latin typeface="Book Antiqua" panose="02040602050305030304" pitchFamily="18" charset="0"/>
              </a:rPr>
              <a:t>слузокожу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средњег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уха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*  </a:t>
            </a:r>
            <a:r>
              <a:rPr lang="sr-Cyrl-CS" altLang="en-US" dirty="0">
                <a:latin typeface="Book Antiqua" panose="02040602050305030304" pitchFamily="18" charset="0"/>
              </a:rPr>
              <a:t>густорецепторна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влакна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преносе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</a:t>
            </a:r>
            <a:r>
              <a:rPr lang="sr-Cyrl-CS" altLang="en-US" dirty="0">
                <a:latin typeface="Book Antiqua" panose="02040602050305030304" pitchFamily="18" charset="0"/>
              </a:rPr>
              <a:t>чулне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утиске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из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опшанчених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листастих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</a:t>
            </a:r>
            <a:r>
              <a:rPr lang="sr-Cyrl-CS" altLang="en-US" dirty="0">
                <a:latin typeface="Book Antiqua" panose="02040602050305030304" pitchFamily="18" charset="0"/>
              </a:rPr>
              <a:t>папила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језика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* </a:t>
            </a:r>
            <a:r>
              <a:rPr lang="sr-Cyrl-CS" altLang="en-US" u="sng" dirty="0">
                <a:latin typeface="Book Antiqua" panose="02040602050305030304" pitchFamily="18" charset="0"/>
              </a:rPr>
              <a:t>сензитивном</a:t>
            </a:r>
            <a:r>
              <a:rPr lang="en-US" altLang="en-US" u="sng" dirty="0">
                <a:latin typeface="Book Antiqua" panose="02040602050305030304" pitchFamily="18" charset="0"/>
              </a:rPr>
              <a:t> </a:t>
            </a:r>
            <a:r>
              <a:rPr lang="sr-Cyrl-CS" altLang="en-US" u="sng" dirty="0">
                <a:latin typeface="Book Antiqua" panose="02040602050305030304" pitchFamily="18" charset="0"/>
              </a:rPr>
              <a:t>делу</a:t>
            </a:r>
            <a:r>
              <a:rPr lang="en-US" altLang="en-US" u="sng" dirty="0">
                <a:latin typeface="Book Antiqua" panose="02040602050305030304" pitchFamily="18" charset="0"/>
              </a:rPr>
              <a:t> </a:t>
            </a:r>
            <a:r>
              <a:rPr lang="sr-Cyrl-CS" altLang="en-US" u="sng" dirty="0">
                <a:latin typeface="Book Antiqua" panose="02040602050305030304" pitchFamily="18" charset="0"/>
              </a:rPr>
              <a:t>овог</a:t>
            </a:r>
            <a:r>
              <a:rPr lang="en-US" altLang="en-US" u="sng" dirty="0">
                <a:latin typeface="Book Antiqua" panose="02040602050305030304" pitchFamily="18" charset="0"/>
              </a:rPr>
              <a:t> </a:t>
            </a:r>
            <a:r>
              <a:rPr lang="sr-Cyrl-CS" altLang="en-US" u="sng" dirty="0">
                <a:latin typeface="Book Antiqua" panose="02040602050305030304" pitchFamily="18" charset="0"/>
              </a:rPr>
              <a:t>нерва</a:t>
            </a:r>
            <a:r>
              <a:rPr lang="en-US" altLang="en-US" u="sng" dirty="0">
                <a:latin typeface="Book Antiqua" panose="02040602050305030304" pitchFamily="18" charset="0"/>
              </a:rPr>
              <a:t> </a:t>
            </a:r>
            <a:r>
              <a:rPr lang="sr-Cyrl-CS" altLang="en-US" u="sng" dirty="0">
                <a:latin typeface="Book Antiqua" panose="02040602050305030304" pitchFamily="18" charset="0"/>
              </a:rPr>
              <a:t>придодата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</a:t>
            </a:r>
            <a:r>
              <a:rPr lang="sr-Cyrl-CS" altLang="en-US" u="sng" dirty="0">
                <a:latin typeface="Book Antiqua" panose="02040602050305030304" pitchFamily="18" charset="0"/>
              </a:rPr>
              <a:t>су</a:t>
            </a:r>
            <a:r>
              <a:rPr lang="en-US" altLang="en-US" u="sng" dirty="0">
                <a:latin typeface="Book Antiqua" panose="02040602050305030304" pitchFamily="18" charset="0"/>
              </a:rPr>
              <a:t> </a:t>
            </a:r>
            <a:r>
              <a:rPr lang="sr-Cyrl-CS" altLang="en-US" u="sng" dirty="0">
                <a:latin typeface="Book Antiqua" panose="02040602050305030304" pitchFamily="18" charset="0"/>
              </a:rPr>
              <a:t>два</a:t>
            </a:r>
            <a:r>
              <a:rPr lang="en-US" altLang="en-US" u="sng" dirty="0">
                <a:latin typeface="Book Antiqua" panose="02040602050305030304" pitchFamily="18" charset="0"/>
              </a:rPr>
              <a:t> </a:t>
            </a:r>
            <a:r>
              <a:rPr lang="sr-Cyrl-CS" altLang="en-US" u="sng" dirty="0">
                <a:latin typeface="Book Antiqua" panose="02040602050305030304" pitchFamily="18" charset="0"/>
              </a:rPr>
              <a:t>ганглиона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   1) ganglion </a:t>
            </a:r>
            <a:r>
              <a:rPr lang="en-US" altLang="en-US" dirty="0" err="1">
                <a:latin typeface="Book Antiqua" panose="02040602050305030304" pitchFamily="18" charset="0"/>
              </a:rPr>
              <a:t>superis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       2) ganglion </a:t>
            </a:r>
            <a:r>
              <a:rPr lang="en-US" altLang="en-US" dirty="0" err="1">
                <a:latin typeface="Book Antiqua" panose="02040602050305030304" pitchFamily="18" charset="0"/>
              </a:rPr>
              <a:t>inferius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 -   </a:t>
            </a:r>
            <a:r>
              <a:rPr lang="sr-Cyrl-CS" altLang="en-US" b="1" dirty="0">
                <a:latin typeface="Book Antiqua" panose="02040602050305030304" pitchFamily="18" charset="0"/>
              </a:rPr>
              <a:t>Парасимпатичка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sr-Cyrl-CS" altLang="en-US" b="1" dirty="0">
                <a:latin typeface="Book Antiqua" panose="02040602050305030304" pitchFamily="18" charset="0"/>
              </a:rPr>
              <a:t>влакна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инервишу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      - </a:t>
            </a:r>
            <a:r>
              <a:rPr lang="sr-Cyrl-CS" altLang="en-US" dirty="0">
                <a:latin typeface="Book Antiqua" panose="02040602050305030304" pitchFamily="18" charset="0"/>
              </a:rPr>
              <a:t>паротидну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пљувачну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жлезду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endParaRPr lang="en-US" altLang="en-US" dirty="0">
              <a:latin typeface="Book Antiqua" panose="02040602050305030304" pitchFamily="18" charset="0"/>
            </a:endParaRPr>
          </a:p>
        </p:txBody>
      </p:sp>
      <p:pic>
        <p:nvPicPr>
          <p:cNvPr id="56323" name="Rectangl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" y="371475"/>
            <a:ext cx="7669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Rounded Rectangle 7"/>
          <p:cNvSpPr>
            <a:spLocks noChangeArrowheads="1"/>
          </p:cNvSpPr>
          <p:nvPr/>
        </p:nvSpPr>
        <p:spPr bwMode="auto">
          <a:xfrm>
            <a:off x="4572000" y="2928938"/>
            <a:ext cx="1214438" cy="142875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pic>
        <p:nvPicPr>
          <p:cNvPr id="563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3" t="24374" r="33789" b="13750"/>
          <a:stretch>
            <a:fillRect/>
          </a:stretch>
        </p:blipFill>
        <p:spPr bwMode="auto">
          <a:xfrm>
            <a:off x="4572000" y="1428750"/>
            <a:ext cx="4308475" cy="424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" y="371475"/>
            <a:ext cx="7669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Rectangle 5"/>
          <p:cNvSpPr>
            <a:spLocks noChangeArrowheads="1"/>
          </p:cNvSpPr>
          <p:nvPr/>
        </p:nvSpPr>
        <p:spPr bwMode="auto">
          <a:xfrm>
            <a:off x="428625" y="928688"/>
            <a:ext cx="4572000" cy="375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Једра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ambiguus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salivatorius inferior 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парасимпатичко једро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инервација паротидне жлезде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spinalis n. trigeminalis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pl-PL" altLang="en-US">
                <a:solidFill>
                  <a:srgbClr val="3792AA"/>
                </a:solidFill>
              </a:rPr>
              <a:t>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у њему се завршавају аксони из</a:t>
            </a:r>
            <a:r>
              <a:rPr lang="pl-PL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ganglion</a:t>
            </a:r>
            <a:b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  superius,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а периферни продужеци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  полазе са задње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1/3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језика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, tonzile</a:t>
            </a:r>
            <a:b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  laryngs-a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farinx-a 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solitarius</a:t>
            </a:r>
          </a:p>
          <a:p>
            <a:pPr eaLnBrk="1" hangingPunct="1"/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 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у њему се завршавају густативна влакна из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/>
            </a:r>
            <a:b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</a:b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   gangliona inferius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која полазе са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papillae</a:t>
            </a:r>
            <a:b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</a:b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   valate et foliatae</a:t>
            </a:r>
            <a:endParaRPr lang="en-US" altLang="en-US" sz="1600">
              <a:solidFill>
                <a:srgbClr val="3792AA"/>
              </a:solidFill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530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9" t="19061" r="25391" b="11562"/>
          <a:stretch>
            <a:fillRect/>
          </a:stretch>
        </p:blipFill>
        <p:spPr bwMode="auto">
          <a:xfrm>
            <a:off x="4843463" y="1285875"/>
            <a:ext cx="4300537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1" name="Rounded Rectangle 7"/>
          <p:cNvSpPr>
            <a:spLocks noChangeArrowheads="1"/>
          </p:cNvSpPr>
          <p:nvPr/>
        </p:nvSpPr>
        <p:spPr bwMode="auto">
          <a:xfrm>
            <a:off x="4572000" y="2643188"/>
            <a:ext cx="1214438" cy="142875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55302" name="Rectangle 8"/>
          <p:cNvSpPr>
            <a:spLocks noChangeArrowheads="1"/>
          </p:cNvSpPr>
          <p:nvPr/>
        </p:nvSpPr>
        <p:spPr bwMode="auto">
          <a:xfrm>
            <a:off x="428625" y="4572000"/>
            <a:ext cx="74295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*</a:t>
            </a:r>
            <a:r>
              <a:rPr lang="sr-Cyrl-CS" altLang="en-US" dirty="0">
                <a:latin typeface="Book Antiqua" panose="02040602050305030304" pitchFamily="18" charset="0"/>
              </a:rPr>
              <a:t>Пут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- </a:t>
            </a:r>
            <a:r>
              <a:rPr lang="sr-Cyrl-CS" altLang="en-US" dirty="0">
                <a:latin typeface="Book Antiqua" panose="02040602050305030304" pitchFamily="18" charset="0"/>
              </a:rPr>
              <a:t>Излази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из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продужене мождине</a:t>
            </a:r>
            <a:r>
              <a:rPr lang="en-US" altLang="en-US" dirty="0" smtClean="0">
                <a:latin typeface="Book Antiqua" panose="02040602050305030304" pitchFamily="18" charset="0"/>
              </a:rPr>
              <a:t>,</a:t>
            </a:r>
            <a:r>
              <a:rPr lang="sr-Cyrl-RS" altLang="en-US" dirty="0" smtClean="0">
                <a:latin typeface="Book Antiqua" panose="02040602050305030304" pitchFamily="18" charset="0"/>
              </a:rPr>
              <a:t> иде кроз задњу лобањску јаму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  </a:t>
            </a:r>
            <a:r>
              <a:rPr lang="sr-Cyrl-CS" altLang="en-US" dirty="0">
                <a:latin typeface="Book Antiqua" panose="02040602050305030304" pitchFamily="18" charset="0"/>
              </a:rPr>
              <a:t>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из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лобање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кроз</a:t>
            </a:r>
            <a:r>
              <a:rPr lang="en-US" altLang="en-US" dirty="0">
                <a:latin typeface="Book Antiqua" panose="02040602050305030304" pitchFamily="18" charset="0"/>
              </a:rPr>
              <a:t> foramen </a:t>
            </a:r>
            <a:r>
              <a:rPr lang="en-US" altLang="en-US" dirty="0" err="1">
                <a:latin typeface="Book Antiqua" panose="02040602050305030304" pitchFamily="18" charset="0"/>
              </a:rPr>
              <a:t>jugulare</a:t>
            </a:r>
            <a:r>
              <a:rPr lang="en-US" altLang="en-US" dirty="0">
                <a:latin typeface="Book Antiqua" panose="02040602050305030304" pitchFamily="18" charset="0"/>
              </a:rPr>
              <a:t>-pars </a:t>
            </a:r>
            <a:r>
              <a:rPr lang="en-US" altLang="en-US" dirty="0" err="1">
                <a:latin typeface="Book Antiqua" panose="02040602050305030304" pitchFamily="18" charset="0"/>
              </a:rPr>
              <a:t>nervina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- </a:t>
            </a:r>
            <a:r>
              <a:rPr lang="sr-Cyrl-CS" altLang="en-US" dirty="0">
                <a:latin typeface="Book Antiqua" panose="02040602050305030304" pitchFamily="18" charset="0"/>
              </a:rPr>
              <a:t>пружа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кроз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spatium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retrostyloideum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- </a:t>
            </a:r>
            <a:r>
              <a:rPr lang="sr-Cyrl-CS" altLang="en-US" dirty="0">
                <a:latin typeface="Book Antiqua" panose="02040602050305030304" pitchFamily="18" charset="0"/>
              </a:rPr>
              <a:t>Пружа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унапред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наниже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према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корену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језика</a:t>
            </a:r>
            <a:r>
              <a:rPr lang="en-US" altLang="en-US" dirty="0">
                <a:latin typeface="Book Antiqua" panose="02040602050305030304" pitchFamily="18" charset="0"/>
              </a:rPr>
              <a:t>,</a:t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</a:t>
            </a:r>
            <a:r>
              <a:rPr lang="sr-Cyrl-CS" altLang="en-US" dirty="0">
                <a:latin typeface="Book Antiqua" panose="02040602050305030304" pitchFamily="18" charset="0"/>
              </a:rPr>
              <a:t>градећи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лук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конкаван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навише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унапред</a:t>
            </a:r>
            <a:r>
              <a:rPr lang="en-US" altLang="en-US" dirty="0">
                <a:latin typeface="Book Antiqua" panose="02040602050305030304" pitchFamily="18" charset="0"/>
              </a:rPr>
              <a:t>, </a:t>
            </a:r>
            <a:r>
              <a:rPr lang="sr-Cyrl-CS" altLang="en-US" dirty="0">
                <a:latin typeface="Book Antiqua" panose="02040602050305030304" pitchFamily="18" charset="0"/>
              </a:rPr>
              <a:t>улази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у</a:t>
            </a:r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r>
              <a:rPr lang="en-US" altLang="en-US" dirty="0">
                <a:latin typeface="Book Antiqua" panose="02040602050305030304" pitchFamily="18" charset="0"/>
              </a:rPr>
              <a:t>  </a:t>
            </a:r>
            <a:r>
              <a:rPr lang="sr-Cyrl-CS" altLang="en-US" dirty="0">
                <a:latin typeface="Book Antiqua" panose="02040602050305030304" pitchFamily="18" charset="0"/>
              </a:rPr>
              <a:t>престилоидни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простор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дели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испод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слузокоже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корена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sr-Cyrl-CS" altLang="en-US" dirty="0">
                <a:latin typeface="Book Antiqua" panose="02040602050305030304" pitchFamily="18" charset="0"/>
              </a:rPr>
              <a:t>језика</a:t>
            </a:r>
            <a:endParaRPr lang="en-US" altLang="en-US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9" t="19061" r="25391" b="11562"/>
          <a:stretch>
            <a:fillRect/>
          </a:stretch>
        </p:blipFill>
        <p:spPr bwMode="auto">
          <a:xfrm>
            <a:off x="4843463" y="1071563"/>
            <a:ext cx="4300537" cy="37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Rectangle 10"/>
          <p:cNvSpPr>
            <a:spLocks noChangeArrowheads="1"/>
          </p:cNvSpPr>
          <p:nvPr/>
        </p:nvSpPr>
        <p:spPr bwMode="auto">
          <a:xfrm>
            <a:off x="142875" y="949325"/>
            <a:ext cx="8072438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* </a:t>
            </a:r>
            <a:r>
              <a:rPr lang="sr-Cyrl-CS" altLang="en-US">
                <a:latin typeface="Book Antiqua" panose="02040602050305030304" pitchFamily="18" charset="0"/>
              </a:rPr>
              <a:t>Бочне гране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</a:t>
            </a:r>
            <a:r>
              <a:rPr lang="en-US" altLang="en-US" b="1">
                <a:latin typeface="Book Antiqua" panose="02040602050305030304" pitchFamily="18" charset="0"/>
              </a:rPr>
              <a:t>a) n. tympanicus –Jacobson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парасимпатичка грана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одваја се од </a:t>
            </a:r>
            <a:r>
              <a:rPr lang="en-US" altLang="en-US">
                <a:latin typeface="Book Antiqua" panose="02040602050305030304" pitchFamily="18" charset="0"/>
              </a:rPr>
              <a:t>IX </a:t>
            </a:r>
            <a:r>
              <a:rPr lang="sr-Cyrl-CS" altLang="en-US">
                <a:latin typeface="Book Antiqua" panose="02040602050305030304" pitchFamily="18" charset="0"/>
              </a:rPr>
              <a:t>нерва испод </a:t>
            </a:r>
            <a:r>
              <a:rPr lang="en-US" altLang="en-US">
                <a:latin typeface="Book Antiqua" panose="02040602050305030304" pitchFamily="18" charset="0"/>
              </a:rPr>
              <a:t>foramena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jugulare </a:t>
            </a:r>
            <a:r>
              <a:rPr lang="sr-Cyrl-CS" altLang="en-US">
                <a:latin typeface="Book Antiqua" panose="02040602050305030304" pitchFamily="18" charset="0"/>
              </a:rPr>
              <a:t>и улази у </a:t>
            </a:r>
            <a:r>
              <a:rPr lang="en-US" altLang="en-US">
                <a:latin typeface="Book Antiqua" panose="02040602050305030304" pitchFamily="18" charset="0"/>
              </a:rPr>
              <a:t>canalis tympanicus,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кроз који улази у бубну дупљу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иде кроз </a:t>
            </a:r>
            <a:r>
              <a:rPr lang="en-US" altLang="en-US">
                <a:latin typeface="Book Antiqua" panose="02040602050305030304" pitchFamily="18" charset="0"/>
              </a:rPr>
              <a:t>sulus n. tympanici </a:t>
            </a:r>
            <a:r>
              <a:rPr lang="sr-Cyrl-CS" altLang="en-US">
                <a:latin typeface="Book Antiqua" panose="02040602050305030304" pitchFamily="18" charset="0"/>
              </a:rPr>
              <a:t>на унутра</a:t>
            </a:r>
            <a:r>
              <a:rPr lang="en-US" altLang="en-US">
                <a:latin typeface="Book Antiqua" panose="02040602050305030304" pitchFamily="18" charset="0"/>
              </a:rPr>
              <a:t>--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шњем зиду бубне дупље </a:t>
            </a:r>
            <a:r>
              <a:rPr lang="en-US" altLang="en-US">
                <a:latin typeface="Book Antiqua" panose="02040602050305030304" pitchFamily="18" charset="0"/>
              </a:rPr>
              <a:t>(na promontoriumu)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анастомозира се са </a:t>
            </a:r>
            <a:r>
              <a:rPr lang="en-US" altLang="en-US">
                <a:latin typeface="Book Antiqua" panose="02040602050305030304" pitchFamily="18" charset="0"/>
              </a:rPr>
              <a:t>nn.caroticotimpanici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(</a:t>
            </a:r>
            <a:r>
              <a:rPr lang="sr-Cyrl-CS" altLang="en-US">
                <a:latin typeface="Book Antiqua" panose="02040602050305030304" pitchFamily="18" charset="0"/>
              </a:rPr>
              <a:t>гране</a:t>
            </a:r>
            <a:r>
              <a:rPr lang="en-US" altLang="en-US">
                <a:latin typeface="Book Antiqua" panose="02040602050305030304" pitchFamily="18" charset="0"/>
              </a:rPr>
              <a:t> plexus caroticus internus-a)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и формирају </a:t>
            </a:r>
            <a:r>
              <a:rPr lang="en-US" altLang="en-US" b="1">
                <a:latin typeface="Book Antiqua" panose="02040602050305030304" pitchFamily="18" charset="0"/>
              </a:rPr>
              <a:t>plexus tympanicus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из овог сплета се одваја </a:t>
            </a:r>
            <a:r>
              <a:rPr lang="en-US" altLang="en-US">
                <a:latin typeface="Book Antiqua" panose="02040602050305030304" pitchFamily="18" charset="0"/>
              </a:rPr>
              <a:t>n. petrosus minor,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који носи парасимпатичка влакна за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ganglion oticum – </a:t>
            </a:r>
            <a:r>
              <a:rPr lang="sr-Cyrl-CS" altLang="en-US">
                <a:latin typeface="Book Antiqua" panose="02040602050305030304" pitchFamily="18" charset="0"/>
              </a:rPr>
              <a:t>инервација паротидне жлезде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   </a:t>
            </a:r>
            <a:r>
              <a:rPr lang="sr-Cyrl-CS" altLang="en-US" b="1">
                <a:latin typeface="Book Antiqua" panose="02040602050305030304" pitchFamily="18" charset="0"/>
              </a:rPr>
              <a:t>б</a:t>
            </a:r>
            <a:r>
              <a:rPr lang="en-US" altLang="en-US" b="1">
                <a:latin typeface="Book Antiqua" panose="02040602050305030304" pitchFamily="18" charset="0"/>
              </a:rPr>
              <a:t>) r. sinus carotici</a:t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садржи усходна висцеросензитивна влакна која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служе за рефлексно обарање повећаног артеријског притиска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</a:t>
            </a:r>
            <a:r>
              <a:rPr lang="sr-Cyrl-CS" altLang="en-US" b="1">
                <a:latin typeface="Book Antiqua" panose="02040602050305030304" pitchFamily="18" charset="0"/>
              </a:rPr>
              <a:t>в</a:t>
            </a:r>
            <a:r>
              <a:rPr lang="en-US" altLang="en-US" b="1">
                <a:latin typeface="Book Antiqua" panose="02040602050305030304" pitchFamily="18" charset="0"/>
              </a:rPr>
              <a:t>) rr. pharyngei</a:t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   </a:t>
            </a:r>
            <a:r>
              <a:rPr lang="sr-Cyrl-CS" altLang="en-US" b="1">
                <a:latin typeface="Book Antiqua" panose="02040602050305030304" pitchFamily="18" charset="0"/>
              </a:rPr>
              <a:t>г</a:t>
            </a:r>
            <a:r>
              <a:rPr lang="en-US" altLang="en-US" b="1">
                <a:latin typeface="Book Antiqua" panose="02040602050305030304" pitchFamily="18" charset="0"/>
              </a:rPr>
              <a:t>) r.musculi stylopharingei</a:t>
            </a: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   </a:t>
            </a:r>
            <a:r>
              <a:rPr lang="sr-Cyrl-CS" altLang="en-US" b="1">
                <a:latin typeface="Book Antiqua" panose="02040602050305030304" pitchFamily="18" charset="0"/>
              </a:rPr>
              <a:t>д</a:t>
            </a:r>
            <a:r>
              <a:rPr lang="en-US" altLang="en-US" b="1">
                <a:latin typeface="Book Antiqua" panose="02040602050305030304" pitchFamily="18" charset="0"/>
              </a:rPr>
              <a:t>) rr.tonsilares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</p:txBody>
      </p:sp>
      <p:pic>
        <p:nvPicPr>
          <p:cNvPr id="57348" name="Rectangl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" y="371475"/>
            <a:ext cx="7669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Rounded Rectangle 7"/>
          <p:cNvSpPr>
            <a:spLocks noChangeArrowheads="1"/>
          </p:cNvSpPr>
          <p:nvPr/>
        </p:nvSpPr>
        <p:spPr bwMode="auto">
          <a:xfrm>
            <a:off x="4643438" y="2428875"/>
            <a:ext cx="1143000" cy="142875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6" t="33749" r="33789" b="21249"/>
          <a:stretch>
            <a:fillRect/>
          </a:stretch>
        </p:blipFill>
        <p:spPr bwMode="auto">
          <a:xfrm>
            <a:off x="4071938" y="2071688"/>
            <a:ext cx="4732337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7" name="Rectangle 1"/>
          <p:cNvSpPr>
            <a:spLocks noChangeArrowheads="1"/>
          </p:cNvSpPr>
          <p:nvPr/>
        </p:nvSpPr>
        <p:spPr bwMode="auto">
          <a:xfrm>
            <a:off x="500063" y="1285875"/>
            <a:ext cx="792956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b="1">
                <a:latin typeface="Book Antiqua" panose="02040602050305030304" pitchFamily="18" charset="0"/>
              </a:rPr>
              <a:t>Доводна влакна </a:t>
            </a:r>
            <a:r>
              <a:rPr lang="en-US" altLang="en-US" b="1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1) </a:t>
            </a:r>
            <a:r>
              <a:rPr lang="sr-Cyrl-CS" altLang="en-US">
                <a:latin typeface="Book Antiqua" panose="02040602050305030304" pitchFamily="18" charset="0"/>
              </a:rPr>
              <a:t>Сензитивна</a:t>
            </a:r>
            <a:r>
              <a:rPr lang="en-US" altLang="en-US">
                <a:latin typeface="Book Antiqua" panose="02040602050305030304" pitchFamily="18" charset="0"/>
              </a:rPr>
              <a:t> – </a:t>
            </a:r>
            <a:r>
              <a:rPr lang="en-US" altLang="en-US" b="1">
                <a:latin typeface="Book Antiqua" panose="02040602050305030304" pitchFamily="18" charset="0"/>
              </a:rPr>
              <a:t>n. mandibularis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2) </a:t>
            </a:r>
            <a:r>
              <a:rPr lang="sr-Cyrl-CS" altLang="en-US">
                <a:latin typeface="Book Antiqua" panose="02040602050305030304" pitchFamily="18" charset="0"/>
              </a:rPr>
              <a:t>Парасимпатичка</a:t>
            </a:r>
            <a:r>
              <a:rPr lang="en-US" altLang="en-US">
                <a:latin typeface="Book Antiqua" panose="02040602050305030304" pitchFamily="18" charset="0"/>
              </a:rPr>
              <a:t> – </a:t>
            </a:r>
            <a:r>
              <a:rPr lang="en-US" altLang="en-US" b="1">
                <a:latin typeface="Book Antiqua" panose="02040602050305030304" pitchFamily="18" charset="0"/>
              </a:rPr>
              <a:t>n. petrosus minor (plexus tympanicus)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3) </a:t>
            </a:r>
            <a:r>
              <a:rPr lang="sr-Cyrl-CS" altLang="en-US">
                <a:latin typeface="Book Antiqua" panose="02040602050305030304" pitchFamily="18" charset="0"/>
              </a:rPr>
              <a:t>Симпатичка</a:t>
            </a:r>
            <a:r>
              <a:rPr lang="en-US" altLang="en-US">
                <a:latin typeface="Book Antiqua" panose="02040602050305030304" pitchFamily="18" charset="0"/>
              </a:rPr>
              <a:t> – </a:t>
            </a:r>
            <a:r>
              <a:rPr lang="en-US" altLang="en-US" b="1">
                <a:latin typeface="Book Antiqua" panose="02040602050305030304" pitchFamily="18" charset="0"/>
              </a:rPr>
              <a:t>radix sympathetica (plexus meningeus medius</a:t>
            </a:r>
            <a:r>
              <a:rPr lang="en-US" altLang="en-US">
                <a:latin typeface="Book Antiqua" panose="02040602050305030304" pitchFamily="18" charset="0"/>
              </a:rPr>
              <a:t>)</a:t>
            </a:r>
            <a:br>
              <a:rPr lang="en-US" altLang="en-US">
                <a:latin typeface="Book Antiqua" panose="02040602050305030304" pitchFamily="18" charset="0"/>
              </a:rPr>
            </a:b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sr-Cyrl-CS" altLang="en-US" b="1">
                <a:latin typeface="Book Antiqua" panose="02040602050305030304" pitchFamily="18" charset="0"/>
              </a:rPr>
              <a:t>Одводн</a:t>
            </a:r>
            <a:r>
              <a:rPr lang="en-US" altLang="en-US" b="1">
                <a:latin typeface="Book Antiqua" panose="02040602050305030304" pitchFamily="18" charset="0"/>
              </a:rPr>
              <a:t>a</a:t>
            </a: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- R. communicans cum n. auriculotemporalis </a:t>
            </a:r>
            <a:r>
              <a:rPr lang="en-US" altLang="en-US">
                <a:latin typeface="Book Antiqua" panose="02040602050305030304" pitchFamily="18" charset="0"/>
              </a:rPr>
              <a:t>(</a:t>
            </a:r>
            <a:r>
              <a:rPr lang="en-US" altLang="en-US" b="1">
                <a:latin typeface="Book Antiqua" panose="02040602050305030304" pitchFamily="18" charset="0"/>
              </a:rPr>
              <a:t>gl. parotis)</a:t>
            </a:r>
          </a:p>
        </p:txBody>
      </p:sp>
      <p:sp>
        <p:nvSpPr>
          <p:cNvPr id="88068" name="Title 1"/>
          <p:cNvSpPr txBox="1">
            <a:spLocks noChangeArrowheads="1"/>
          </p:cNvSpPr>
          <p:nvPr/>
        </p:nvSpPr>
        <p:spPr bwMode="auto">
          <a:xfrm>
            <a:off x="1357313" y="428625"/>
            <a:ext cx="57150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sz="3600" b="1">
                <a:solidFill>
                  <a:srgbClr val="24617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</a:rPr>
              <a:t>GANGLION </a:t>
            </a:r>
            <a:r>
              <a:rPr lang="sr-Latn-CS" sz="3600" b="1">
                <a:solidFill>
                  <a:srgbClr val="246172"/>
                </a:solidFill>
                <a:latin typeface="Book Antiqua" panose="02040602050305030304" pitchFamily="18" charset="0"/>
              </a:rPr>
              <a:t>OTICUM</a:t>
            </a:r>
            <a:endParaRPr lang="sr-Latn-CS" sz="3600" b="1">
              <a:solidFill>
                <a:srgbClr val="24617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anose="02040602050305030304" pitchFamily="18" charset="0"/>
            </a:endParaRPr>
          </a:p>
        </p:txBody>
      </p:sp>
      <p:cxnSp>
        <p:nvCxnSpPr>
          <p:cNvPr id="88069" name="Straight Connector 4"/>
          <p:cNvCxnSpPr>
            <a:cxnSpLocks noChangeShapeType="1"/>
          </p:cNvCxnSpPr>
          <p:nvPr/>
        </p:nvCxnSpPr>
        <p:spPr bwMode="auto">
          <a:xfrm>
            <a:off x="4143375" y="4286250"/>
            <a:ext cx="1000125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8070" name="Straight Connector 5"/>
          <p:cNvCxnSpPr>
            <a:cxnSpLocks noChangeShapeType="1"/>
          </p:cNvCxnSpPr>
          <p:nvPr/>
        </p:nvCxnSpPr>
        <p:spPr bwMode="auto">
          <a:xfrm>
            <a:off x="4143375" y="4714875"/>
            <a:ext cx="1000125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8071" name="Straight Connector 6"/>
          <p:cNvCxnSpPr>
            <a:cxnSpLocks noChangeShapeType="1"/>
          </p:cNvCxnSpPr>
          <p:nvPr/>
        </p:nvCxnSpPr>
        <p:spPr bwMode="auto">
          <a:xfrm>
            <a:off x="4143375" y="5000625"/>
            <a:ext cx="1000125" cy="1588"/>
          </a:xfrm>
          <a:prstGeom prst="line">
            <a:avLst/>
          </a:prstGeom>
          <a:noFill/>
          <a:ln w="38100" cmpd="sng">
            <a:solidFill>
              <a:srgbClr val="FFC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88474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9" t="19061" r="25391" b="11562"/>
          <a:stretch>
            <a:fillRect/>
          </a:stretch>
        </p:blipFill>
        <p:spPr bwMode="auto">
          <a:xfrm>
            <a:off x="4843463" y="1071563"/>
            <a:ext cx="4300537" cy="37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Rectangle 10"/>
          <p:cNvSpPr>
            <a:spLocks noChangeArrowheads="1"/>
          </p:cNvSpPr>
          <p:nvPr/>
        </p:nvSpPr>
        <p:spPr bwMode="auto">
          <a:xfrm>
            <a:off x="142875" y="949325"/>
            <a:ext cx="8072438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* </a:t>
            </a:r>
            <a:r>
              <a:rPr lang="sr-Cyrl-CS" altLang="en-US">
                <a:latin typeface="Book Antiqua" panose="02040602050305030304" pitchFamily="18" charset="0"/>
              </a:rPr>
              <a:t>Бочне гране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</a:t>
            </a:r>
            <a:r>
              <a:rPr lang="en-US" altLang="en-US" b="1">
                <a:latin typeface="Book Antiqua" panose="02040602050305030304" pitchFamily="18" charset="0"/>
              </a:rPr>
              <a:t>a) n. tympanicus –Jacobson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парасимпатичка грана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одваја се од </a:t>
            </a:r>
            <a:r>
              <a:rPr lang="en-US" altLang="en-US">
                <a:latin typeface="Book Antiqua" panose="02040602050305030304" pitchFamily="18" charset="0"/>
              </a:rPr>
              <a:t>IX </a:t>
            </a:r>
            <a:r>
              <a:rPr lang="sr-Cyrl-CS" altLang="en-US">
                <a:latin typeface="Book Antiqua" panose="02040602050305030304" pitchFamily="18" charset="0"/>
              </a:rPr>
              <a:t>нерва испод </a:t>
            </a:r>
            <a:r>
              <a:rPr lang="en-US" altLang="en-US">
                <a:latin typeface="Book Antiqua" panose="02040602050305030304" pitchFamily="18" charset="0"/>
              </a:rPr>
              <a:t>foramena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jugulare </a:t>
            </a:r>
            <a:r>
              <a:rPr lang="sr-Cyrl-CS" altLang="en-US">
                <a:latin typeface="Book Antiqua" panose="02040602050305030304" pitchFamily="18" charset="0"/>
              </a:rPr>
              <a:t>и улази у </a:t>
            </a:r>
            <a:r>
              <a:rPr lang="en-US" altLang="en-US">
                <a:latin typeface="Book Antiqua" panose="02040602050305030304" pitchFamily="18" charset="0"/>
              </a:rPr>
              <a:t>canalis tympanicus,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кроз који улази у бубну дупљу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иде кроз </a:t>
            </a:r>
            <a:r>
              <a:rPr lang="en-US" altLang="en-US">
                <a:latin typeface="Book Antiqua" panose="02040602050305030304" pitchFamily="18" charset="0"/>
              </a:rPr>
              <a:t>sulus n. tympanici </a:t>
            </a:r>
            <a:r>
              <a:rPr lang="sr-Cyrl-CS" altLang="en-US">
                <a:latin typeface="Book Antiqua" panose="02040602050305030304" pitchFamily="18" charset="0"/>
              </a:rPr>
              <a:t>на унутра</a:t>
            </a:r>
            <a:r>
              <a:rPr lang="en-US" altLang="en-US">
                <a:latin typeface="Book Antiqua" panose="02040602050305030304" pitchFamily="18" charset="0"/>
              </a:rPr>
              <a:t>--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шњем зиду бубне дупље </a:t>
            </a:r>
            <a:r>
              <a:rPr lang="en-US" altLang="en-US">
                <a:latin typeface="Book Antiqua" panose="02040602050305030304" pitchFamily="18" charset="0"/>
              </a:rPr>
              <a:t>(na promontoriumu)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анастомозира се са </a:t>
            </a:r>
            <a:r>
              <a:rPr lang="en-US" altLang="en-US">
                <a:latin typeface="Book Antiqua" panose="02040602050305030304" pitchFamily="18" charset="0"/>
              </a:rPr>
              <a:t>nn.caroticotimpanici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(</a:t>
            </a:r>
            <a:r>
              <a:rPr lang="sr-Cyrl-CS" altLang="en-US">
                <a:latin typeface="Book Antiqua" panose="02040602050305030304" pitchFamily="18" charset="0"/>
              </a:rPr>
              <a:t>гране</a:t>
            </a:r>
            <a:r>
              <a:rPr lang="en-US" altLang="en-US">
                <a:latin typeface="Book Antiqua" panose="02040602050305030304" pitchFamily="18" charset="0"/>
              </a:rPr>
              <a:t> plexus caroticus internus-a)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и формирају </a:t>
            </a:r>
            <a:r>
              <a:rPr lang="en-US" altLang="en-US" b="1">
                <a:latin typeface="Book Antiqua" panose="02040602050305030304" pitchFamily="18" charset="0"/>
              </a:rPr>
              <a:t>plexus tympanicus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из овог сплета се одваја </a:t>
            </a:r>
            <a:r>
              <a:rPr lang="en-US" altLang="en-US">
                <a:latin typeface="Book Antiqua" panose="02040602050305030304" pitchFamily="18" charset="0"/>
              </a:rPr>
              <a:t>n. petrosus minor,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који носи парасимпатичка влакна за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ganglion oticum – </a:t>
            </a:r>
            <a:r>
              <a:rPr lang="sr-Cyrl-CS" altLang="en-US">
                <a:latin typeface="Book Antiqua" panose="02040602050305030304" pitchFamily="18" charset="0"/>
              </a:rPr>
              <a:t>инервација паротидне жлезде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   </a:t>
            </a:r>
            <a:r>
              <a:rPr lang="sr-Cyrl-CS" altLang="en-US" b="1">
                <a:latin typeface="Book Antiqua" panose="02040602050305030304" pitchFamily="18" charset="0"/>
              </a:rPr>
              <a:t>б</a:t>
            </a:r>
            <a:r>
              <a:rPr lang="en-US" altLang="en-US" b="1">
                <a:latin typeface="Book Antiqua" panose="02040602050305030304" pitchFamily="18" charset="0"/>
              </a:rPr>
              <a:t>) r. sinus carotici</a:t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- </a:t>
            </a:r>
            <a:r>
              <a:rPr lang="sr-Cyrl-CS" altLang="en-US">
                <a:latin typeface="Book Antiqua" panose="02040602050305030304" pitchFamily="18" charset="0"/>
              </a:rPr>
              <a:t>садржи усходна висцеросензитивна влакна која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</a:t>
            </a:r>
            <a:r>
              <a:rPr lang="sr-Cyrl-CS" altLang="en-US">
                <a:latin typeface="Book Antiqua" panose="02040602050305030304" pitchFamily="18" charset="0"/>
              </a:rPr>
              <a:t>служе за рефлексно обарање повећаног артеријског притиска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</a:t>
            </a:r>
            <a:r>
              <a:rPr lang="sr-Cyrl-CS" altLang="en-US" b="1">
                <a:latin typeface="Book Antiqua" panose="02040602050305030304" pitchFamily="18" charset="0"/>
              </a:rPr>
              <a:t>в</a:t>
            </a:r>
            <a:r>
              <a:rPr lang="en-US" altLang="en-US" b="1">
                <a:latin typeface="Book Antiqua" panose="02040602050305030304" pitchFamily="18" charset="0"/>
              </a:rPr>
              <a:t>) rr. pharyngei</a:t>
            </a:r>
            <a:br>
              <a:rPr lang="en-US" altLang="en-US" b="1">
                <a:latin typeface="Book Antiqua" panose="02040602050305030304" pitchFamily="18" charset="0"/>
              </a:rPr>
            </a:br>
            <a:r>
              <a:rPr lang="en-US" altLang="en-US" b="1">
                <a:latin typeface="Book Antiqua" panose="02040602050305030304" pitchFamily="18" charset="0"/>
              </a:rPr>
              <a:t>   </a:t>
            </a:r>
            <a:r>
              <a:rPr lang="sr-Cyrl-CS" altLang="en-US" b="1">
                <a:latin typeface="Book Antiqua" panose="02040602050305030304" pitchFamily="18" charset="0"/>
              </a:rPr>
              <a:t>г</a:t>
            </a:r>
            <a:r>
              <a:rPr lang="en-US" altLang="en-US" b="1">
                <a:latin typeface="Book Antiqua" panose="02040602050305030304" pitchFamily="18" charset="0"/>
              </a:rPr>
              <a:t>) r.musculi stylopharingei</a:t>
            </a:r>
          </a:p>
          <a:p>
            <a:pPr eaLnBrk="1" hangingPunct="1"/>
            <a:r>
              <a:rPr lang="en-US" altLang="en-US" b="1">
                <a:latin typeface="Book Antiqua" panose="02040602050305030304" pitchFamily="18" charset="0"/>
              </a:rPr>
              <a:t>   </a:t>
            </a:r>
            <a:r>
              <a:rPr lang="sr-Cyrl-CS" altLang="en-US" b="1">
                <a:latin typeface="Book Antiqua" panose="02040602050305030304" pitchFamily="18" charset="0"/>
              </a:rPr>
              <a:t>д</a:t>
            </a:r>
            <a:r>
              <a:rPr lang="en-US" altLang="en-US" b="1">
                <a:latin typeface="Book Antiqua" panose="02040602050305030304" pitchFamily="18" charset="0"/>
              </a:rPr>
              <a:t>) rr.tonsilares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</p:txBody>
      </p:sp>
      <p:pic>
        <p:nvPicPr>
          <p:cNvPr id="57348" name="Rectangl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" y="371475"/>
            <a:ext cx="7669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Rounded Rectangle 7"/>
          <p:cNvSpPr>
            <a:spLocks noChangeArrowheads="1"/>
          </p:cNvSpPr>
          <p:nvPr/>
        </p:nvSpPr>
        <p:spPr bwMode="auto">
          <a:xfrm>
            <a:off x="4643438" y="2428875"/>
            <a:ext cx="1143000" cy="142875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80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9" t="19061" r="25391" b="11562"/>
          <a:stretch>
            <a:fillRect/>
          </a:stretch>
        </p:blipFill>
        <p:spPr bwMode="auto">
          <a:xfrm>
            <a:off x="4643438" y="1571625"/>
            <a:ext cx="4300537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Rectangle 10"/>
          <p:cNvSpPr>
            <a:spLocks noChangeArrowheads="1"/>
          </p:cNvSpPr>
          <p:nvPr/>
        </p:nvSpPr>
        <p:spPr bwMode="auto">
          <a:xfrm>
            <a:off x="142875" y="1071563"/>
            <a:ext cx="8072438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</a:t>
            </a:r>
            <a:endParaRPr lang="en-US" altLang="en-US" b="1">
              <a:latin typeface="Book Antiqua" panose="02040602050305030304" pitchFamily="18" charset="0"/>
            </a:endParaRP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* </a:t>
            </a:r>
            <a:r>
              <a:rPr lang="sr-Cyrl-CS" altLang="en-US">
                <a:latin typeface="Book Antiqua" panose="02040602050305030304" pitchFamily="18" charset="0"/>
              </a:rPr>
              <a:t>Завршне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гране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</a:t>
            </a:r>
            <a:r>
              <a:rPr lang="en-US" altLang="en-US" b="1">
                <a:latin typeface="Book Antiqua" panose="02040602050305030304" pitchFamily="18" charset="0"/>
              </a:rPr>
              <a:t>- rr. linguales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- </a:t>
            </a:r>
            <a:r>
              <a:rPr lang="sr-Cyrl-CS" altLang="en-US">
                <a:latin typeface="Book Antiqua" panose="02040602050305030304" pitchFamily="18" charset="0"/>
              </a:rPr>
              <a:t>сензитивне</a:t>
            </a:r>
            <a:r>
              <a:rPr lang="en-US" altLang="en-US">
                <a:latin typeface="Book Antiqua" panose="0204060205030503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</a:rPr>
              <a:t>инервишу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слузокожу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</a:t>
            </a:r>
            <a:r>
              <a:rPr lang="sr-Cyrl-CS" altLang="en-US">
                <a:latin typeface="Book Antiqua" panose="02040602050305030304" pitchFamily="18" charset="0"/>
              </a:rPr>
              <a:t>корена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језика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- </a:t>
            </a:r>
            <a:r>
              <a:rPr lang="sr-Cyrl-CS" altLang="en-US">
                <a:latin typeface="Book Antiqua" panose="02040602050305030304" pitchFamily="18" charset="0"/>
              </a:rPr>
              <a:t>носе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усходна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густорецепторна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влакна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</a:t>
            </a:r>
            <a:r>
              <a:rPr lang="sr-Cyrl-CS" altLang="en-US">
                <a:latin typeface="Book Antiqua" panose="02040602050305030304" pitchFamily="18" charset="0"/>
              </a:rPr>
              <a:t>из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опшанчених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листастих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папила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језика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</a:t>
            </a:r>
            <a:r>
              <a:rPr lang="sr-Cyrl-CS" altLang="en-US">
                <a:latin typeface="Book Antiqua" panose="02040602050305030304" pitchFamily="18" charset="0"/>
              </a:rPr>
              <a:t>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преносе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утиске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чула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укуса</a:t>
            </a:r>
            <a:endParaRPr lang="en-US" altLang="en-US">
              <a:latin typeface="Book Antiqua" panose="02040602050305030304" pitchFamily="18" charset="0"/>
            </a:endParaRPr>
          </a:p>
        </p:txBody>
      </p:sp>
      <p:pic>
        <p:nvPicPr>
          <p:cNvPr id="58372" name="Rectangl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" y="371475"/>
            <a:ext cx="7669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Rounded Rectangle 7"/>
          <p:cNvSpPr>
            <a:spLocks noChangeArrowheads="1"/>
          </p:cNvSpPr>
          <p:nvPr/>
        </p:nvSpPr>
        <p:spPr bwMode="auto">
          <a:xfrm>
            <a:off x="4643438" y="2928938"/>
            <a:ext cx="1143000" cy="142875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8" t="15627" r="31445" b="6248"/>
          <a:stretch>
            <a:fillRect/>
          </a:stretch>
        </p:blipFill>
        <p:spPr bwMode="auto">
          <a:xfrm>
            <a:off x="2428875" y="428625"/>
            <a:ext cx="46863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9" t="19061" r="25391" b="11562"/>
          <a:stretch>
            <a:fillRect/>
          </a:stretch>
        </p:blipFill>
        <p:spPr bwMode="auto">
          <a:xfrm>
            <a:off x="4429125" y="1285875"/>
            <a:ext cx="4300538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5" name="Rectangl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71475"/>
            <a:ext cx="7510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6" name="Rectangle 5"/>
          <p:cNvSpPr>
            <a:spLocks noChangeArrowheads="1"/>
          </p:cNvSpPr>
          <p:nvPr/>
        </p:nvSpPr>
        <p:spPr bwMode="auto">
          <a:xfrm>
            <a:off x="285750" y="785813"/>
            <a:ext cx="4929188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Једра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buFont typeface="Arial" panose="020B0604020202020204" pitchFamily="34" charset="0"/>
              <a:buChar char="-"/>
            </a:pP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nucleus ambiguus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dorsalis n. vagi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парасимпатичко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једро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које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инервише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/>
            <a:r>
              <a:rPr lang="en-US" altLang="en-US" sz="1600">
                <a:latin typeface="Book Antiqua" panose="02040602050305030304" pitchFamily="18" charset="0"/>
              </a:rPr>
              <a:t>  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глатке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мишиће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бронхијалног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стабла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,</a:t>
            </a:r>
          </a:p>
          <a:p>
            <a:pPr eaLnBrk="1" hangingPunct="1"/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 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срце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,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једњак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,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желудац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,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танко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и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дебело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црево</a:t>
            </a:r>
            <a:endParaRPr lang="en-US" altLang="en-US" sz="1600">
              <a:solidFill>
                <a:srgbClr val="3792AA"/>
              </a:solidFill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 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Секреција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жлезда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</a:rPr>
              <a:t> (pancreas, gll. gastricae)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spinalis n. trigeminalis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pl-PL" altLang="en-US">
                <a:solidFill>
                  <a:srgbClr val="3792AA"/>
                </a:solidFill>
              </a:rPr>
              <a:t>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у</a:t>
            </a:r>
            <a:r>
              <a:rPr lang="pl-PL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њему</a:t>
            </a:r>
            <a:r>
              <a:rPr lang="pl-PL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завршавају</a:t>
            </a:r>
            <a:r>
              <a:rPr lang="pl-PL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аксони</a:t>
            </a:r>
            <a:r>
              <a:rPr lang="pl-PL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из</a:t>
            </a:r>
            <a:r>
              <a:rPr lang="pl-PL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ganglion superius,</a:t>
            </a:r>
            <a:b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а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периферни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продужеци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преносе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надржај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из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ждрела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спољашњег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уха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  (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бол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у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грлу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-  nucleus solitarius</a:t>
            </a:r>
            <a:b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U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  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у</a:t>
            </a:r>
            <a:r>
              <a:rPr lang="pl-PL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њему</a:t>
            </a:r>
            <a:r>
              <a:rPr lang="pl-PL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завршавају</a:t>
            </a:r>
            <a:r>
              <a:rPr lang="pl-PL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аксони</a:t>
            </a:r>
            <a:r>
              <a:rPr lang="pl-PL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из</a:t>
            </a:r>
            <a:r>
              <a:rPr lang="pl-PL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600">
                <a:solidFill>
                  <a:srgbClr val="3792AA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ganglion inferius</a:t>
            </a:r>
            <a:endParaRPr lang="en-US" altLang="en-US" sz="160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397" name="Rectangle 8"/>
          <p:cNvSpPr>
            <a:spLocks noChangeArrowheads="1"/>
          </p:cNvSpPr>
          <p:nvPr/>
        </p:nvSpPr>
        <p:spPr bwMode="auto">
          <a:xfrm>
            <a:off x="428625" y="4572000"/>
            <a:ext cx="62865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Пут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- </a:t>
            </a:r>
            <a:r>
              <a:rPr lang="sr-Cyrl-CS" altLang="en-US">
                <a:latin typeface="Book Antiqua" panose="02040602050305030304" pitchFamily="18" charset="0"/>
              </a:rPr>
              <a:t>Излази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из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мозга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кроз</a:t>
            </a:r>
            <a:r>
              <a:rPr lang="en-US" altLang="en-US">
                <a:latin typeface="Book Antiqua" panose="02040602050305030304" pitchFamily="18" charset="0"/>
              </a:rPr>
              <a:t> sulcus posterolateralis,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из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лобање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кроз</a:t>
            </a:r>
            <a:r>
              <a:rPr lang="en-US" altLang="en-US">
                <a:latin typeface="Book Antiqua" panose="02040602050305030304" pitchFamily="18" charset="0"/>
              </a:rPr>
              <a:t> foramen jugulare-pars pelvina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- </a:t>
            </a:r>
            <a:r>
              <a:rPr lang="sr-Cyrl-CS" altLang="en-US">
                <a:latin typeface="Book Antiqua" panose="02040602050305030304" pitchFamily="18" charset="0"/>
              </a:rPr>
              <a:t>пружа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се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кроз</a:t>
            </a:r>
            <a:r>
              <a:rPr lang="en-US" altLang="en-US">
                <a:latin typeface="Book Antiqua" panose="02040602050305030304" pitchFamily="18" charset="0"/>
              </a:rPr>
              <a:t> trigonum caroticum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- </a:t>
            </a:r>
            <a:r>
              <a:rPr lang="sr-Cyrl-CS" altLang="en-US">
                <a:latin typeface="Book Antiqua" panose="02040602050305030304" pitchFamily="18" charset="0"/>
              </a:rPr>
              <a:t>пролази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кроз</a:t>
            </a:r>
            <a:r>
              <a:rPr lang="en-US" altLang="en-US">
                <a:latin typeface="Book Antiqua" panose="02040602050305030304" pitchFamily="18" charset="0"/>
              </a:rPr>
              <a:t> apertura thoracis superior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- </a:t>
            </a:r>
            <a:r>
              <a:rPr lang="sr-Cyrl-CS" altLang="en-US">
                <a:latin typeface="Book Antiqua" panose="02040602050305030304" pitchFamily="18" charset="0"/>
              </a:rPr>
              <a:t>пролази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кроз</a:t>
            </a:r>
            <a:r>
              <a:rPr lang="en-US" altLang="en-US">
                <a:latin typeface="Book Antiqua" panose="02040602050305030304" pitchFamily="18" charset="0"/>
              </a:rPr>
              <a:t> diaphragma-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- </a:t>
            </a:r>
            <a:r>
              <a:rPr lang="sr-Cyrl-CS" altLang="en-US">
                <a:latin typeface="Book Antiqua" panose="02040602050305030304" pitchFamily="18" charset="0"/>
              </a:rPr>
              <a:t>улази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sr-Cyrl-CS" altLang="en-US">
                <a:latin typeface="Book Antiqua" panose="02040602050305030304" pitchFamily="18" charset="0"/>
              </a:rPr>
              <a:t>абдомен</a:t>
            </a:r>
            <a:endParaRPr lang="en-US" altLang="en-US">
              <a:latin typeface="Book Antiqua" panose="02040602050305030304" pitchFamily="18" charset="0"/>
            </a:endParaRPr>
          </a:p>
        </p:txBody>
      </p:sp>
      <p:sp>
        <p:nvSpPr>
          <p:cNvPr id="59398" name="Rounded Rectangle 10"/>
          <p:cNvSpPr>
            <a:spLocks noChangeArrowheads="1"/>
          </p:cNvSpPr>
          <p:nvPr/>
        </p:nvSpPr>
        <p:spPr bwMode="auto">
          <a:xfrm>
            <a:off x="5000625" y="4357688"/>
            <a:ext cx="714375" cy="21431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9" t="17812" r="29102" b="5312"/>
          <a:stretch>
            <a:fillRect/>
          </a:stretch>
        </p:blipFill>
        <p:spPr bwMode="auto">
          <a:xfrm>
            <a:off x="4000500" y="785813"/>
            <a:ext cx="4683125" cy="556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Rectangl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71475"/>
            <a:ext cx="7510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Rectangle 5"/>
          <p:cNvSpPr>
            <a:spLocks noChangeArrowheads="1"/>
          </p:cNvSpPr>
          <p:nvPr/>
        </p:nvSpPr>
        <p:spPr bwMode="auto">
          <a:xfrm>
            <a:off x="285750" y="785813"/>
            <a:ext cx="4572000" cy="535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  <a:cs typeface="Times New Roman" panose="02020603050405020304" pitchFamily="18" charset="0"/>
              </a:rPr>
              <a:t>Гране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a) r.meningeus-</a:t>
            </a:r>
            <a:r>
              <a:rPr lang="sr-Cyrl-CS" altLang="en-US">
                <a:latin typeface="Book Antiqua" panose="02040602050305030304" pitchFamily="18" charset="0"/>
              </a:rPr>
              <a:t>  сензитивна гр.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б</a:t>
            </a:r>
            <a:r>
              <a:rPr lang="en-US" altLang="en-US">
                <a:latin typeface="Book Antiqua" panose="02040602050305030304" pitchFamily="18" charset="0"/>
              </a:rPr>
              <a:t>) r.auricularis-</a:t>
            </a:r>
            <a:r>
              <a:rPr lang="sr-Cyrl-CS" altLang="en-US">
                <a:latin typeface="Book Antiqua" panose="02040602050305030304" pitchFamily="18" charset="0"/>
              </a:rPr>
              <a:t> сензитивна гр.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в</a:t>
            </a:r>
            <a:r>
              <a:rPr lang="en-US" altLang="en-US">
                <a:latin typeface="Book Antiqua" panose="02040602050305030304" pitchFamily="18" charset="0"/>
              </a:rPr>
              <a:t>) rr.pharyngei (plexus pharyngeus)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r.communicans cum n.glossopharyngeo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г</a:t>
            </a:r>
            <a:r>
              <a:rPr lang="en-US" altLang="en-US">
                <a:latin typeface="Book Antiqua" panose="02040602050305030304" pitchFamily="18" charset="0"/>
              </a:rPr>
              <a:t>) n. laryngeus superior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</a:t>
            </a:r>
            <a:r>
              <a:rPr lang="sv-SE" altLang="en-US">
                <a:latin typeface="Book Antiqua" panose="02040602050305030304" pitchFamily="18" charset="0"/>
              </a:rPr>
              <a:t>r. internus – </a:t>
            </a:r>
            <a:r>
              <a:rPr lang="sr-Cyrl-CS" altLang="en-US">
                <a:latin typeface="Book Antiqua" panose="02040602050305030304" pitchFamily="18" charset="0"/>
              </a:rPr>
              <a:t>сензитивна</a:t>
            </a:r>
            <a:r>
              <a:rPr lang="sv-SE" altLang="en-US">
                <a:latin typeface="Book Antiqua" panose="02040602050305030304" pitchFamily="18" charset="0"/>
              </a:rPr>
              <a:t>/ </a:t>
            </a:r>
            <a:r>
              <a:rPr lang="sr-Cyrl-CS" altLang="en-US">
                <a:latin typeface="Book Antiqua" panose="02040602050305030304" pitchFamily="18" charset="0"/>
              </a:rPr>
              <a:t>слузокожа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               </a:t>
            </a:r>
            <a:r>
              <a:rPr lang="sv-SE" altLang="en-US">
                <a:latin typeface="Book Antiqua" panose="02040602050305030304" pitchFamily="18" charset="0"/>
              </a:rPr>
              <a:t>laringsa </a:t>
            </a:r>
            <a:r>
              <a:rPr lang="sr-Cyrl-CS" altLang="en-US">
                <a:latin typeface="Book Antiqua" panose="02040602050305030304" pitchFamily="18" charset="0"/>
              </a:rPr>
              <a:t>до</a:t>
            </a:r>
            <a:r>
              <a:rPr lang="en-US" altLang="en-US">
                <a:latin typeface="Book Antiqua" panose="02040602050305030304" pitchFamily="18" charset="0"/>
              </a:rPr>
              <a:t> plica vocalis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r. externus – </a:t>
            </a:r>
            <a:r>
              <a:rPr lang="sr-Cyrl-CS" altLang="en-US">
                <a:latin typeface="Book Antiqua" panose="02040602050305030304" pitchFamily="18" charset="0"/>
              </a:rPr>
              <a:t>моторн</a:t>
            </a:r>
            <a:r>
              <a:rPr lang="en-US" altLang="en-US">
                <a:latin typeface="Book Antiqua" panose="02040602050305030304" pitchFamily="18" charset="0"/>
              </a:rPr>
              <a:t>a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     m. cricotyroideus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     m. constrictor pharyngis inferior</a:t>
            </a: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д</a:t>
            </a:r>
            <a:r>
              <a:rPr lang="en-US" altLang="en-US">
                <a:latin typeface="Book Antiqua" panose="02040602050305030304" pitchFamily="18" charset="0"/>
              </a:rPr>
              <a:t>) rr.cardiaci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rr. cardiaci cervicales superiores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rr.cardiaci cervicales inferiores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rr. cardiaci thoracici</a:t>
            </a: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ђ</a:t>
            </a:r>
            <a:r>
              <a:rPr lang="en-US" altLang="en-US">
                <a:latin typeface="Book Antiqua" panose="02040602050305030304" pitchFamily="18" charset="0"/>
              </a:rPr>
              <a:t>) rr. bronchiales</a:t>
            </a: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е</a:t>
            </a:r>
            <a:r>
              <a:rPr lang="en-US" altLang="en-US">
                <a:latin typeface="Book Antiqua" panose="02040602050305030304" pitchFamily="18" charset="0"/>
              </a:rPr>
              <a:t>) rr.esophageales</a:t>
            </a: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ж</a:t>
            </a:r>
            <a:r>
              <a:rPr lang="en-US" altLang="en-US">
                <a:latin typeface="Book Antiqua" panose="02040602050305030304" pitchFamily="18" charset="0"/>
              </a:rPr>
              <a:t>) n.laryngeus reccurrens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n. laryngeus inferior</a:t>
            </a:r>
            <a:endParaRPr lang="en-US" altLang="en-US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21" name="Rounded Rectangle 9"/>
          <p:cNvSpPr>
            <a:spLocks noChangeArrowheads="1"/>
          </p:cNvSpPr>
          <p:nvPr/>
        </p:nvSpPr>
        <p:spPr bwMode="auto">
          <a:xfrm>
            <a:off x="7215188" y="3643313"/>
            <a:ext cx="1143000" cy="21431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60422" name="Rounded Rectangle 10"/>
          <p:cNvSpPr>
            <a:spLocks noChangeArrowheads="1"/>
          </p:cNvSpPr>
          <p:nvPr/>
        </p:nvSpPr>
        <p:spPr bwMode="auto">
          <a:xfrm>
            <a:off x="7643813" y="5000625"/>
            <a:ext cx="1143000" cy="214313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60423" name="Rounded Rectangle 11"/>
          <p:cNvSpPr>
            <a:spLocks noChangeArrowheads="1"/>
          </p:cNvSpPr>
          <p:nvPr/>
        </p:nvSpPr>
        <p:spPr bwMode="auto">
          <a:xfrm>
            <a:off x="4286250" y="3786188"/>
            <a:ext cx="1143000" cy="21431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60424" name="Rounded Rectangle 12"/>
          <p:cNvSpPr>
            <a:spLocks noChangeArrowheads="1"/>
          </p:cNvSpPr>
          <p:nvPr/>
        </p:nvSpPr>
        <p:spPr bwMode="auto">
          <a:xfrm>
            <a:off x="7215188" y="2857500"/>
            <a:ext cx="1143000" cy="214313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9" t="11250" r="22656" b="25000"/>
          <a:stretch>
            <a:fillRect/>
          </a:stretch>
        </p:blipFill>
        <p:spPr bwMode="auto">
          <a:xfrm>
            <a:off x="3071813" y="1285875"/>
            <a:ext cx="6072187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1"/>
          <p:cNvSpPr>
            <a:spLocks noChangeArrowheads="1"/>
          </p:cNvSpPr>
          <p:nvPr/>
        </p:nvSpPr>
        <p:spPr bwMode="auto">
          <a:xfrm>
            <a:off x="428625" y="928688"/>
            <a:ext cx="585787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</a:rPr>
              <a:t>Завршне гране </a:t>
            </a:r>
            <a:r>
              <a:rPr lang="en-US" altLang="en-US">
                <a:latin typeface="Book Antiqua" panose="02040602050305030304" pitchFamily="18" charset="0"/>
              </a:rPr>
              <a:t>– </a:t>
            </a:r>
            <a:r>
              <a:rPr lang="sr-Cyrl-CS" altLang="en-US">
                <a:latin typeface="Book Antiqua" panose="02040602050305030304" pitchFamily="18" charset="0"/>
              </a:rPr>
              <a:t>у абдомену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1) </a:t>
            </a:r>
            <a:r>
              <a:rPr lang="en-US" altLang="en-US" b="1">
                <a:latin typeface="Book Antiqua" panose="02040602050305030304" pitchFamily="18" charset="0"/>
              </a:rPr>
              <a:t>Truncus vagalis posterior </a:t>
            </a:r>
            <a:r>
              <a:rPr lang="en-US" altLang="en-US">
                <a:latin typeface="Book Antiqua" panose="02040602050305030304" pitchFamily="18" charset="0"/>
              </a:rPr>
              <a:t>– </a:t>
            </a:r>
            <a:r>
              <a:rPr lang="sr-Cyrl-CS" altLang="en-US">
                <a:latin typeface="Book Antiqua" panose="02040602050305030304" pitchFamily="18" charset="0"/>
              </a:rPr>
              <a:t>из десног вагуса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rr gastrici posteriores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rr. coeliaci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px splenicus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px.renalis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px. suprarenalis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px.mesentericus sup</a:t>
            </a:r>
            <a:br>
              <a:rPr lang="en-US" altLang="en-US">
                <a:latin typeface="Book Antiqua" panose="02040602050305030304" pitchFamily="18" charset="0"/>
              </a:rPr>
            </a:b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2) </a:t>
            </a:r>
            <a:r>
              <a:rPr lang="en-US" altLang="en-US" b="1">
                <a:latin typeface="Book Antiqua" panose="02040602050305030304" pitchFamily="18" charset="0"/>
              </a:rPr>
              <a:t>Truncus vagalis anterior </a:t>
            </a:r>
            <a:r>
              <a:rPr lang="en-US" altLang="en-US">
                <a:latin typeface="Book Antiqua" panose="02040602050305030304" pitchFamily="18" charset="0"/>
              </a:rPr>
              <a:t>– </a:t>
            </a:r>
            <a:r>
              <a:rPr lang="sr-Cyrl-CS" altLang="en-US">
                <a:latin typeface="Book Antiqua" panose="02040602050305030304" pitchFamily="18" charset="0"/>
              </a:rPr>
              <a:t>из левог вагуса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rr.gastrici anteriores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rr.hepatici</a:t>
            </a:r>
          </a:p>
        </p:txBody>
      </p:sp>
      <p:pic>
        <p:nvPicPr>
          <p:cNvPr id="61444" name="Rectangl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71475"/>
            <a:ext cx="7510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6" t="13126" r="47852" b="25000"/>
          <a:stretch>
            <a:fillRect/>
          </a:stretch>
        </p:blipFill>
        <p:spPr bwMode="auto">
          <a:xfrm>
            <a:off x="5072063" y="1357313"/>
            <a:ext cx="3657600" cy="424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Rectangl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71475"/>
            <a:ext cx="7510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357188" y="785813"/>
            <a:ext cx="5214937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</a:rPr>
              <a:t>Једра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-</a:t>
            </a:r>
            <a:r>
              <a:rPr lang="it-IT" altLang="en-US">
                <a:latin typeface="Book Antiqua" panose="02040602050305030304" pitchFamily="18" charset="0"/>
              </a:rPr>
              <a:t> nucleus spinalis - 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it-IT" altLang="en-US">
                <a:latin typeface="Book Antiqua" panose="02040602050305030304" pitchFamily="18" charset="0"/>
              </a:rPr>
              <a:t> medulli spinalis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(radix spinaliss n. accessorii)</a:t>
            </a:r>
          </a:p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- nucleus ambiguus - 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> medulli oblongati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(radix cranialis s. cerebralis)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</a:rPr>
              <a:t>Пут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Radix spinalis  </a:t>
            </a:r>
            <a:r>
              <a:rPr lang="sr-Cyrl-CS" altLang="en-US">
                <a:latin typeface="Book Antiqua" panose="02040602050305030304" pitchFamily="18" charset="0"/>
              </a:rPr>
              <a:t>пролази кроз </a:t>
            </a:r>
            <a:r>
              <a:rPr lang="en-US" altLang="en-US">
                <a:latin typeface="Book Antiqua" panose="02040602050305030304" pitchFamily="18" charset="0"/>
              </a:rPr>
              <a:t>foramen magnum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Radix cranialis </a:t>
            </a:r>
            <a:r>
              <a:rPr lang="sr-Cyrl-CS" altLang="en-US">
                <a:latin typeface="Book Antiqua" panose="02040602050305030304" pitchFamily="18" charset="0"/>
              </a:rPr>
              <a:t>пролази кроз  </a:t>
            </a:r>
            <a:r>
              <a:rPr lang="en-US" altLang="en-US">
                <a:latin typeface="Book Antiqua" panose="02040602050305030304" pitchFamily="18" charset="0"/>
              </a:rPr>
              <a:t>foramen jugulare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</a:t>
            </a:r>
            <a:r>
              <a:rPr lang="sr-Cyrl-CS" altLang="en-US">
                <a:latin typeface="Book Antiqua" panose="02040602050305030304" pitchFamily="18" charset="0"/>
              </a:rPr>
              <a:t>Иде кроз латерофарингеални простор врата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* </a:t>
            </a:r>
            <a:r>
              <a:rPr lang="sr-Cyrl-CS" altLang="en-US">
                <a:latin typeface="Book Antiqua" panose="02040602050305030304" pitchFamily="18" charset="0"/>
              </a:rPr>
              <a:t>Завршне гране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</a:t>
            </a:r>
            <a:r>
              <a:rPr lang="en-US" altLang="en-US" b="1">
                <a:latin typeface="Book Antiqua" panose="02040602050305030304" pitchFamily="18" charset="0"/>
              </a:rPr>
              <a:t>a) r. internus      </a:t>
            </a:r>
          </a:p>
          <a:p>
            <a:pPr eaLnBrk="1" hangingPunct="1"/>
            <a:r>
              <a:rPr lang="sr-Cyrl-CS" altLang="en-US">
                <a:latin typeface="Book Antiqua" panose="02040602050305030304" pitchFamily="18" charset="0"/>
              </a:rPr>
              <a:t>      Сва влакна за мишиће гркљана</a:t>
            </a:r>
            <a:r>
              <a:rPr lang="en-US" altLang="en-US">
                <a:latin typeface="Book Antiqua" panose="0204060205030503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</a:rPr>
              <a:t>ждрела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</a:t>
            </a:r>
            <a:r>
              <a:rPr lang="sr-Cyrl-CS" altLang="en-US">
                <a:latin typeface="Book Antiqua" panose="02040602050305030304" pitchFamily="18" charset="0"/>
              </a:rPr>
              <a:t>меког непца</a:t>
            </a:r>
            <a:endParaRPr lang="en-US" altLang="en-US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</a:t>
            </a:r>
            <a:r>
              <a:rPr lang="sr-Cyrl-CS" altLang="en-US">
                <a:latin typeface="Book Antiqua" panose="02040602050305030304" pitchFamily="18" charset="0"/>
              </a:rPr>
              <a:t>прикључује се </a:t>
            </a:r>
            <a:r>
              <a:rPr lang="en-US" altLang="en-US">
                <a:latin typeface="Book Antiqua" panose="02040602050305030304" pitchFamily="18" charset="0"/>
              </a:rPr>
              <a:t>nervus vagus-</a:t>
            </a:r>
            <a:r>
              <a:rPr lang="sr-Cyrl-CS" altLang="en-US">
                <a:latin typeface="Book Antiqua" panose="02040602050305030304" pitchFamily="18" charset="0"/>
              </a:rPr>
              <a:t>у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</a:t>
            </a:r>
            <a:r>
              <a:rPr lang="en-US" altLang="en-US" b="1">
                <a:latin typeface="Book Antiqua" panose="02040602050305030304" pitchFamily="18" charset="0"/>
              </a:rPr>
              <a:t>b) r. externus</a:t>
            </a:r>
            <a:r>
              <a:rPr lang="en-US" altLang="en-US">
                <a:latin typeface="Book Antiqua" panose="02040602050305030304" pitchFamily="18" charset="0"/>
              </a:rPr>
              <a:t/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        - m. trapezius</a:t>
            </a:r>
          </a:p>
          <a:p>
            <a:pPr eaLnBrk="1" hangingPunct="1"/>
            <a:r>
              <a:rPr lang="en-US" altLang="en-US">
                <a:latin typeface="Book Antiqua" panose="02040602050305030304" pitchFamily="18" charset="0"/>
              </a:rPr>
              <a:t>         - m.sternocleidomastoideus </a:t>
            </a:r>
            <a:br>
              <a:rPr lang="en-US" altLang="en-US">
                <a:latin typeface="Book Antiqua" panose="02040602050305030304" pitchFamily="18" charset="0"/>
              </a:rPr>
            </a:br>
            <a:endParaRPr lang="en-US" altLang="en-US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7500" r="26758" b="4375"/>
          <a:stretch>
            <a:fillRect/>
          </a:stretch>
        </p:blipFill>
        <p:spPr bwMode="auto">
          <a:xfrm>
            <a:off x="899592" y="3501008"/>
            <a:ext cx="3078163" cy="3111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1" name="Rectangl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71475"/>
            <a:ext cx="7510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357188" y="785813"/>
            <a:ext cx="521493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* J</a:t>
            </a:r>
            <a:r>
              <a:rPr lang="sr-Cyrl-CS" altLang="en-US" dirty="0">
                <a:latin typeface="Book Antiqua" panose="02040602050305030304" pitchFamily="18" charset="0"/>
              </a:rPr>
              <a:t>едра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 - </a:t>
            </a:r>
            <a:r>
              <a:rPr lang="en-US" altLang="en-US" b="1" dirty="0">
                <a:latin typeface="Book Antiqua" panose="02040602050305030304" pitchFamily="18" charset="0"/>
              </a:rPr>
              <a:t>nucleus </a:t>
            </a:r>
            <a:r>
              <a:rPr lang="en-US" altLang="en-US" b="1" dirty="0" err="1">
                <a:latin typeface="Book Antiqua" panose="02040602050305030304" pitchFamily="18" charset="0"/>
              </a:rPr>
              <a:t>nervi</a:t>
            </a:r>
            <a:r>
              <a:rPr lang="en-US" altLang="en-US" b="1" dirty="0">
                <a:latin typeface="Book Antiqua" panose="02040602050305030304" pitchFamily="18" charset="0"/>
              </a:rPr>
              <a:t> </a:t>
            </a:r>
            <a:r>
              <a:rPr lang="en-US" altLang="en-US" b="1" dirty="0" err="1">
                <a:latin typeface="Book Antiqua" panose="02040602050305030304" pitchFamily="18" charset="0"/>
              </a:rPr>
              <a:t>hypoglossi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* </a:t>
            </a:r>
            <a:r>
              <a:rPr lang="sr-Cyrl-CS" altLang="en-US" dirty="0">
                <a:latin typeface="Book Antiqua" panose="02040602050305030304" pitchFamily="18" charset="0"/>
              </a:rPr>
              <a:t>Пут</a:t>
            </a:r>
            <a:r>
              <a:rPr lang="en-US" altLang="en-US" dirty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•Sulcus </a:t>
            </a:r>
            <a:r>
              <a:rPr lang="en-US" altLang="en-US" dirty="0" err="1">
                <a:latin typeface="Book Antiqua" panose="02040602050305030304" pitchFamily="18" charset="0"/>
              </a:rPr>
              <a:t>anterolateralis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•</a:t>
            </a:r>
            <a:r>
              <a:rPr lang="sr-Cyrl-CS" altLang="en-US" dirty="0">
                <a:latin typeface="Book Antiqua" panose="02040602050305030304" pitchFamily="18" charset="0"/>
              </a:rPr>
              <a:t>Пробија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duru</a:t>
            </a:r>
            <a:r>
              <a:rPr lang="en-US" altLang="en-US" dirty="0">
                <a:latin typeface="Book Antiqua" panose="02040602050305030304" pitchFamily="18" charset="0"/>
              </a:rPr>
              <a:t> mater</a:t>
            </a: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•</a:t>
            </a:r>
            <a:r>
              <a:rPr lang="en-US" altLang="en-US" dirty="0" err="1">
                <a:latin typeface="Book Antiqua" panose="02040602050305030304" pitchFamily="18" charset="0"/>
              </a:rPr>
              <a:t>Canalis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smtClean="0">
                <a:latin typeface="Book Antiqua" panose="02040602050305030304" pitchFamily="18" charset="0"/>
              </a:rPr>
              <a:t>n. </a:t>
            </a:r>
            <a:r>
              <a:rPr lang="en-US" altLang="en-US" dirty="0" err="1" smtClean="0">
                <a:latin typeface="Book Antiqua" panose="02040602050305030304" pitchFamily="18" charset="0"/>
              </a:rPr>
              <a:t>hypoglossi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•</a:t>
            </a:r>
            <a:r>
              <a:rPr lang="en-US" altLang="en-US" dirty="0" err="1">
                <a:latin typeface="Book Antiqua" panose="02040602050305030304" pitchFamily="18" charset="0"/>
              </a:rPr>
              <a:t>Spatium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lateropharyngeum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•</a:t>
            </a:r>
            <a:r>
              <a:rPr lang="sr-Cyrl-CS" altLang="en-US" dirty="0">
                <a:latin typeface="Book Antiqua" panose="02040602050305030304" pitchFamily="18" charset="0"/>
              </a:rPr>
              <a:t>Лук око</a:t>
            </a:r>
            <a:r>
              <a:rPr lang="en-US" altLang="en-US" dirty="0">
                <a:latin typeface="Book Antiqua" panose="02040602050305030304" pitchFamily="18" charset="0"/>
              </a:rPr>
              <a:t> ganglion </a:t>
            </a:r>
            <a:r>
              <a:rPr lang="en-US" altLang="en-US" dirty="0" err="1">
                <a:latin typeface="Book Antiqua" panose="02040602050305030304" pitchFamily="18" charset="0"/>
              </a:rPr>
              <a:t>inferius</a:t>
            </a:r>
            <a:r>
              <a:rPr lang="en-US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err="1">
                <a:latin typeface="Book Antiqua" panose="02040602050305030304" pitchFamily="18" charset="0"/>
              </a:rPr>
              <a:t>n.X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>•</a:t>
            </a:r>
            <a:r>
              <a:rPr lang="sr-Cyrl-CS" altLang="en-US" dirty="0">
                <a:latin typeface="Book Antiqua" panose="02040602050305030304" pitchFamily="18" charset="0"/>
              </a:rPr>
              <a:t>Уз ивицу језика до његовог врха</a:t>
            </a:r>
            <a:endParaRPr lang="en-U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US" altLang="en-US" dirty="0">
                <a:latin typeface="Book Antiqua" panose="02040602050305030304" pitchFamily="18" charset="0"/>
              </a:rPr>
              <a:t/>
            </a:r>
            <a:br>
              <a:rPr lang="en-US" altLang="en-US" dirty="0">
                <a:latin typeface="Book Antiqua" panose="02040602050305030304" pitchFamily="18" charset="0"/>
              </a:rPr>
            </a:br>
            <a:endParaRPr lang="en-US" altLang="en-US" dirty="0">
              <a:latin typeface="Book Antiqua" panose="02040602050305030304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9" t="19061" r="25391" b="11562"/>
          <a:stretch>
            <a:fillRect/>
          </a:stretch>
        </p:blipFill>
        <p:spPr bwMode="auto">
          <a:xfrm>
            <a:off x="4524974" y="2852936"/>
            <a:ext cx="3882113" cy="334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75172" y="927900"/>
            <a:ext cx="47893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en-US" dirty="0" smtClean="0">
                <a:latin typeface="Book Antiqua" panose="02040602050305030304" pitchFamily="18" charset="0"/>
              </a:rPr>
              <a:t>*</a:t>
            </a:r>
            <a:r>
              <a:rPr lang="sr-Cyrl-CS" altLang="en-US" dirty="0" smtClean="0">
                <a:latin typeface="Book Antiqua" panose="02040602050305030304" pitchFamily="18" charset="0"/>
              </a:rPr>
              <a:t>Гране</a:t>
            </a:r>
            <a:r>
              <a:rPr lang="en-US" altLang="en-US" dirty="0" smtClean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en-US" altLang="en-US" dirty="0" smtClean="0">
                <a:latin typeface="Book Antiqua" panose="02040602050305030304" pitchFamily="18" charset="0"/>
              </a:rPr>
              <a:t> - </a:t>
            </a:r>
            <a:r>
              <a:rPr lang="en-US" altLang="en-US" dirty="0" err="1" smtClean="0">
                <a:latin typeface="Book Antiqua" panose="02040602050305030304" pitchFamily="18" charset="0"/>
              </a:rPr>
              <a:t>rr</a:t>
            </a:r>
            <a:r>
              <a:rPr lang="en-US" altLang="en-US" dirty="0" smtClean="0">
                <a:latin typeface="Book Antiqua" panose="02040602050305030304" pitchFamily="18" charset="0"/>
              </a:rPr>
              <a:t>. </a:t>
            </a:r>
            <a:r>
              <a:rPr lang="en-US" altLang="en-US" dirty="0" err="1" smtClean="0">
                <a:latin typeface="Book Antiqua" panose="02040602050305030304" pitchFamily="18" charset="0"/>
              </a:rPr>
              <a:t>linguales</a:t>
            </a:r>
            <a:endParaRPr lang="en-US" altLang="en-US" dirty="0" smtClean="0">
              <a:latin typeface="Book Antiqua" panose="02040602050305030304" pitchFamily="18" charset="0"/>
            </a:endParaRPr>
          </a:p>
          <a:p>
            <a:pPr eaLnBrk="1" hangingPunct="1"/>
            <a:r>
              <a:rPr lang="pl-PL" altLang="en-US" dirty="0" smtClean="0">
                <a:latin typeface="Book Antiqua" panose="02040602050305030304" pitchFamily="18" charset="0"/>
              </a:rPr>
              <a:t>     </a:t>
            </a:r>
            <a:r>
              <a:rPr lang="en-GB" altLang="en-US" dirty="0" smtClean="0">
                <a:latin typeface="Book Antiqua" panose="02040602050305030304" pitchFamily="18" charset="0"/>
              </a:rPr>
              <a:t> -</a:t>
            </a:r>
            <a:r>
              <a:rPr lang="pl-PL" altLang="en-US" dirty="0" smtClean="0">
                <a:latin typeface="Book Antiqua" panose="02040602050305030304" pitchFamily="18" charset="0"/>
              </a:rPr>
              <a:t> </a:t>
            </a:r>
            <a:r>
              <a:rPr lang="sr-Cyrl-CS" altLang="en-US" dirty="0" smtClean="0">
                <a:latin typeface="Book Antiqua" panose="02040602050305030304" pitchFamily="18" charset="0"/>
              </a:rPr>
              <a:t>за све мишиће језика </a:t>
            </a:r>
            <a:endParaRPr lang="en-GB" altLang="en-US" dirty="0" smtClean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(</a:t>
            </a:r>
            <a:r>
              <a:rPr lang="sr-Cyrl-CS" altLang="en-US" dirty="0" smtClean="0">
                <a:latin typeface="Book Antiqua" panose="02040602050305030304" pitchFamily="18" charset="0"/>
              </a:rPr>
              <a:t>сем за</a:t>
            </a:r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en-US" altLang="en-US" dirty="0" smtClean="0">
                <a:latin typeface="Book Antiqua" panose="02040602050305030304" pitchFamily="18" charset="0"/>
              </a:rPr>
              <a:t>m. </a:t>
            </a:r>
            <a:r>
              <a:rPr lang="en-US" altLang="en-US" dirty="0" err="1" smtClean="0">
                <a:latin typeface="Book Antiqua" panose="02040602050305030304" pitchFamily="18" charset="0"/>
              </a:rPr>
              <a:t>palatoglossus</a:t>
            </a:r>
            <a:r>
              <a:rPr lang="en-US" altLang="en-US" dirty="0" smtClean="0">
                <a:latin typeface="Book Antiqua" panose="02040602050305030304" pitchFamily="18" charset="0"/>
              </a:rPr>
              <a:t> </a:t>
            </a:r>
            <a:r>
              <a:rPr lang="sr-Cyrl-RS" altLang="en-US" dirty="0" smtClean="0">
                <a:latin typeface="Book Antiqua" panose="02040602050305030304" pitchFamily="18" charset="0"/>
              </a:rPr>
              <a:t>и глософарингеални део</a:t>
            </a:r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 smtClean="0">
                <a:latin typeface="Book Antiqua" panose="02040602050305030304" pitchFamily="18" charset="0"/>
              </a:rPr>
              <a:t>m .constrictor </a:t>
            </a:r>
            <a:r>
              <a:rPr lang="en-GB" altLang="en-US" dirty="0" err="1" smtClean="0">
                <a:latin typeface="Book Antiqua" panose="02040602050305030304" pitchFamily="18" charset="0"/>
              </a:rPr>
              <a:t>pharyngis</a:t>
            </a:r>
            <a:r>
              <a:rPr lang="en-GB" altLang="en-US" dirty="0" smtClean="0">
                <a:latin typeface="Book Antiqua" panose="02040602050305030304" pitchFamily="18" charset="0"/>
              </a:rPr>
              <a:t> superior)</a:t>
            </a: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 smtClean="0">
                <a:latin typeface="Book Antiqua" panose="02040602050305030304" pitchFamily="18" charset="0"/>
              </a:rPr>
              <a:t>  - m. </a:t>
            </a:r>
            <a:r>
              <a:rPr lang="en-GB" altLang="en-US" dirty="0" err="1" smtClean="0">
                <a:latin typeface="Book Antiqua" panose="02040602050305030304" pitchFamily="18" charset="0"/>
              </a:rPr>
              <a:t>geniohyoideus</a:t>
            </a:r>
            <a:endParaRPr lang="en-US" altLang="en-US" dirty="0" smtClean="0">
              <a:latin typeface="Book Antiqua" panose="02040602050305030304" pitchFamily="18" charset="0"/>
            </a:endParaRPr>
          </a:p>
          <a:p>
            <a:endParaRPr lang="en-GB" dirty="0"/>
          </a:p>
        </p:txBody>
      </p:sp>
      <p:sp>
        <p:nvSpPr>
          <p:cNvPr id="7" name="Rounded Rectangle 11"/>
          <p:cNvSpPr>
            <a:spLocks noChangeArrowheads="1"/>
          </p:cNvSpPr>
          <p:nvPr/>
        </p:nvSpPr>
        <p:spPr bwMode="auto">
          <a:xfrm>
            <a:off x="7542787" y="5157192"/>
            <a:ext cx="1143000" cy="214312"/>
          </a:xfrm>
          <a:prstGeom prst="roundRect">
            <a:avLst>
              <a:gd name="adj" fmla="val 16667"/>
            </a:avLst>
          </a:prstGeom>
          <a:noFill/>
          <a:ln w="42500" cmpd="sng">
            <a:solidFill>
              <a:srgbClr val="B07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8" t="6787" r="31445" b="11913"/>
          <a:stretch>
            <a:fillRect/>
          </a:stretch>
        </p:blipFill>
        <p:spPr bwMode="auto">
          <a:xfrm>
            <a:off x="2428875" y="500063"/>
            <a:ext cx="4276725" cy="578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05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spect">
  <a:themeElements>
    <a:clrScheme name="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spect">
  <a:themeElements>
    <a:clrScheme name="1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1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1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Aspect">
  <a:themeElements>
    <a:clrScheme name="2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2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2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Aspect">
  <a:themeElements>
    <a:clrScheme name="3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3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3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Aspect">
  <a:themeElements>
    <a:clrScheme name="4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4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4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4540</TotalTime>
  <Pages>0</Pages>
  <Words>1222</Words>
  <Characters>0</Characters>
  <Application>Microsoft Office PowerPoint</Application>
  <DocSecurity>0</DocSecurity>
  <PresentationFormat>On-screen Show (4:3)</PresentationFormat>
  <Lines>0</Lines>
  <Paragraphs>488</Paragraphs>
  <Slides>84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84</vt:i4>
      </vt:variant>
    </vt:vector>
  </HeadingPairs>
  <TitlesOfParts>
    <vt:vector size="96" baseType="lpstr">
      <vt:lpstr>Arial</vt:lpstr>
      <vt:lpstr>Book Antiqua</vt:lpstr>
      <vt:lpstr>Calibri</vt:lpstr>
      <vt:lpstr>Times New Roman</vt:lpstr>
      <vt:lpstr>Verdana</vt:lpstr>
      <vt:lpstr>Wingdings</vt:lpstr>
      <vt:lpstr>Wingdings 2</vt:lpstr>
      <vt:lpstr>Aspect</vt:lpstr>
      <vt:lpstr>1_Aspect</vt:lpstr>
      <vt:lpstr>2_Aspect</vt:lpstr>
      <vt:lpstr>3_Aspect</vt:lpstr>
      <vt:lpstr>4_Aspect</vt:lpstr>
      <vt:lpstr>Кранијални нерви Вегетативни ганглиони главе и врата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GANGLION STELATUM</vt:lpstr>
      <vt:lpstr>GANGLION STELATUM</vt:lpstr>
      <vt:lpstr>GANGLION STELATUM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Vista</dc:creator>
  <cp:keywords/>
  <dc:description/>
  <cp:lastModifiedBy>Win10</cp:lastModifiedBy>
  <cp:revision>232</cp:revision>
  <dcterms:created xsi:type="dcterms:W3CDTF">2010-03-28T12:56:21Z</dcterms:created>
  <dcterms:modified xsi:type="dcterms:W3CDTF">2021-01-28T20:57:18Z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1033-9.1.0.4746</vt:lpwstr>
  </property>
</Properties>
</file>